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77" r:id="rId4"/>
    <p:sldId id="269" r:id="rId5"/>
    <p:sldId id="270" r:id="rId6"/>
    <p:sldId id="273" r:id="rId7"/>
    <p:sldId id="275" r:id="rId8"/>
    <p:sldId id="262" r:id="rId9"/>
    <p:sldId id="267" r:id="rId10"/>
    <p:sldId id="272" r:id="rId11"/>
    <p:sldId id="276" r:id="rId12"/>
    <p:sldId id="313" r:id="rId13"/>
    <p:sldId id="324" r:id="rId14"/>
    <p:sldId id="318" r:id="rId15"/>
    <p:sldId id="323" r:id="rId16"/>
    <p:sldId id="314" r:id="rId17"/>
    <p:sldId id="315" r:id="rId18"/>
    <p:sldId id="316" r:id="rId19"/>
    <p:sldId id="321" r:id="rId20"/>
    <p:sldId id="308" r:id="rId21"/>
    <p:sldId id="279" r:id="rId22"/>
    <p:sldId id="307" r:id="rId23"/>
    <p:sldId id="302" r:id="rId24"/>
    <p:sldId id="301" r:id="rId25"/>
    <p:sldId id="303" r:id="rId26"/>
    <p:sldId id="304" r:id="rId27"/>
    <p:sldId id="319" r:id="rId28"/>
    <p:sldId id="320" r:id="rId29"/>
    <p:sldId id="322" r:id="rId30"/>
    <p:sldId id="305" r:id="rId31"/>
    <p:sldId id="327" r:id="rId32"/>
    <p:sldId id="329" r:id="rId33"/>
    <p:sldId id="330" r:id="rId34"/>
    <p:sldId id="331" r:id="rId35"/>
    <p:sldId id="257" r:id="rId36"/>
    <p:sldId id="328" r:id="rId37"/>
    <p:sldId id="258" r:id="rId38"/>
    <p:sldId id="306"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0" d="100"/>
          <a:sy n="60" d="100"/>
        </p:scale>
        <p:origin x="908" y="-8"/>
      </p:cViewPr>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3C5F17-B43D-3579-2916-B20488DFF1D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9A63B32-B7BD-449D-7822-CADECFDE7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9E6D796-2BD1-E9E3-A008-366DC7AA6A3F}"/>
              </a:ext>
            </a:extLst>
          </p:cNvPr>
          <p:cNvSpPr>
            <a:spLocks noGrp="1"/>
          </p:cNvSpPr>
          <p:nvPr>
            <p:ph type="dt" sz="half" idx="10"/>
          </p:nvPr>
        </p:nvSpPr>
        <p:spPr/>
        <p:txBody>
          <a:bodyPr/>
          <a:lstStyle/>
          <a:p>
            <a:fld id="{0068AB08-CBBA-4EBB-A1BC-255EB82FADCD}" type="datetimeFigureOut">
              <a:rPr kumimoji="1" lang="ja-JP" altLang="en-US" smtClean="0"/>
              <a:t>2023/11/21</a:t>
            </a:fld>
            <a:endParaRPr kumimoji="1" lang="ja-JP" altLang="en-US"/>
          </a:p>
        </p:txBody>
      </p:sp>
      <p:sp>
        <p:nvSpPr>
          <p:cNvPr id="5" name="フッター プレースホルダー 4">
            <a:extLst>
              <a:ext uri="{FF2B5EF4-FFF2-40B4-BE49-F238E27FC236}">
                <a16:creationId xmlns:a16="http://schemas.microsoft.com/office/drawing/2014/main" id="{302CCB88-312F-BEBA-7E03-3B7D5D534CC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FA645A-CB4D-B808-9DD9-DABDA683F61B}"/>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312428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27A58D-DC75-B72F-6C6C-8BA7815DEF8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FB10EA5-6ED9-F93D-CE79-934DAB00325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5B217CE-3D52-0F12-51D1-3DE4BAC93575}"/>
              </a:ext>
            </a:extLst>
          </p:cNvPr>
          <p:cNvSpPr>
            <a:spLocks noGrp="1"/>
          </p:cNvSpPr>
          <p:nvPr>
            <p:ph type="dt" sz="half" idx="10"/>
          </p:nvPr>
        </p:nvSpPr>
        <p:spPr/>
        <p:txBody>
          <a:bodyPr/>
          <a:lstStyle/>
          <a:p>
            <a:fld id="{0068AB08-CBBA-4EBB-A1BC-255EB82FADCD}" type="datetimeFigureOut">
              <a:rPr kumimoji="1" lang="ja-JP" altLang="en-US" smtClean="0"/>
              <a:t>2023/11/21</a:t>
            </a:fld>
            <a:endParaRPr kumimoji="1" lang="ja-JP" altLang="en-US"/>
          </a:p>
        </p:txBody>
      </p:sp>
      <p:sp>
        <p:nvSpPr>
          <p:cNvPr id="5" name="フッター プレースホルダー 4">
            <a:extLst>
              <a:ext uri="{FF2B5EF4-FFF2-40B4-BE49-F238E27FC236}">
                <a16:creationId xmlns:a16="http://schemas.microsoft.com/office/drawing/2014/main" id="{C9F5F667-7FC0-2B9B-7EED-E1683BBAFF5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5FBD12D-85AF-648B-17D4-034B49F53C1B}"/>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47575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246AFF-E283-C9FB-0AA4-1D768AED9DF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B2CB293-25A5-CB1E-1E58-FF1F8718820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570517-E6CE-7B1F-AA2A-97D20428953F}"/>
              </a:ext>
            </a:extLst>
          </p:cNvPr>
          <p:cNvSpPr>
            <a:spLocks noGrp="1"/>
          </p:cNvSpPr>
          <p:nvPr>
            <p:ph type="dt" sz="half" idx="10"/>
          </p:nvPr>
        </p:nvSpPr>
        <p:spPr/>
        <p:txBody>
          <a:bodyPr/>
          <a:lstStyle/>
          <a:p>
            <a:fld id="{0068AB08-CBBA-4EBB-A1BC-255EB82FADCD}" type="datetimeFigureOut">
              <a:rPr kumimoji="1" lang="ja-JP" altLang="en-US" smtClean="0"/>
              <a:t>2023/11/21</a:t>
            </a:fld>
            <a:endParaRPr kumimoji="1" lang="ja-JP" altLang="en-US"/>
          </a:p>
        </p:txBody>
      </p:sp>
      <p:sp>
        <p:nvSpPr>
          <p:cNvPr id="5" name="フッター プレースホルダー 4">
            <a:extLst>
              <a:ext uri="{FF2B5EF4-FFF2-40B4-BE49-F238E27FC236}">
                <a16:creationId xmlns:a16="http://schemas.microsoft.com/office/drawing/2014/main" id="{A82932A7-4362-D9DC-8957-629024F553D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50242B-C60F-809F-814F-25211EB53B9C}"/>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1596577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D17115-F356-EA4C-AC42-C11C4A40CBCB}"/>
              </a:ext>
            </a:extLst>
          </p:cNvPr>
          <p:cNvSpPr/>
          <p:nvPr userDrawn="1"/>
        </p:nvSpPr>
        <p:spPr>
          <a:xfrm>
            <a:off x="0" y="0"/>
            <a:ext cx="12192000" cy="10493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089D3-DB49-FD48-BF34-94F4D397786C}"/>
              </a:ext>
            </a:extLst>
          </p:cNvPr>
          <p:cNvSpPr>
            <a:spLocks noGrp="1"/>
          </p:cNvSpPr>
          <p:nvPr>
            <p:ph type="title"/>
          </p:nvPr>
        </p:nvSpPr>
        <p:spPr>
          <a:xfrm>
            <a:off x="314792" y="8192"/>
            <a:ext cx="11542427" cy="1041120"/>
          </a:xfrm>
        </p:spPr>
        <p:txBody>
          <a:bodyPr>
            <a:normAutofit/>
          </a:bodyPr>
          <a:lstStyle>
            <a:lvl1pPr>
              <a:defRPr sz="2800" b="0" i="0" baseline="0">
                <a:solidFill>
                  <a:schemeClr val="bg1"/>
                </a:solidFill>
                <a:latin typeface="Helvetica Neue Thin" panose="020B0403020202020204" pitchFamily="34" charset="0"/>
                <a:ea typeface="Helvetica Neue Thin" panose="020B040302020202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3ED235D2-E86D-1349-9355-BA27ACF44C8F}"/>
              </a:ext>
            </a:extLst>
          </p:cNvPr>
          <p:cNvSpPr>
            <a:spLocks noGrp="1"/>
          </p:cNvSpPr>
          <p:nvPr>
            <p:ph type="sldNum" sz="quarter" idx="12"/>
          </p:nvPr>
        </p:nvSpPr>
        <p:spPr/>
        <p:txBody>
          <a:bodyPr/>
          <a:lstStyle/>
          <a:p>
            <a:fld id="{3143BC77-E4FC-5544-9E39-AB7315605A0C}" type="slidenum">
              <a:rPr lang="en-US" smtClean="0"/>
              <a:t>‹#›</a:t>
            </a:fld>
            <a:endParaRPr lang="en-US"/>
          </a:p>
        </p:txBody>
      </p:sp>
    </p:spTree>
    <p:extLst>
      <p:ext uri="{BB962C8B-B14F-4D97-AF65-F5344CB8AC3E}">
        <p14:creationId xmlns:p14="http://schemas.microsoft.com/office/powerpoint/2010/main" val="76577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425AA-FC5E-4782-444F-4E28359975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32A724C-821A-A221-6E48-681FB2312A3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8047CFC-0C68-2D56-FA47-2E035E092D20}"/>
              </a:ext>
            </a:extLst>
          </p:cNvPr>
          <p:cNvSpPr>
            <a:spLocks noGrp="1"/>
          </p:cNvSpPr>
          <p:nvPr>
            <p:ph type="dt" sz="half" idx="10"/>
          </p:nvPr>
        </p:nvSpPr>
        <p:spPr/>
        <p:txBody>
          <a:bodyPr/>
          <a:lstStyle/>
          <a:p>
            <a:fld id="{0068AB08-CBBA-4EBB-A1BC-255EB82FADCD}" type="datetimeFigureOut">
              <a:rPr kumimoji="1" lang="ja-JP" altLang="en-US" smtClean="0"/>
              <a:t>2023/11/21</a:t>
            </a:fld>
            <a:endParaRPr kumimoji="1" lang="ja-JP" altLang="en-US"/>
          </a:p>
        </p:txBody>
      </p:sp>
      <p:sp>
        <p:nvSpPr>
          <p:cNvPr id="5" name="フッター プレースホルダー 4">
            <a:extLst>
              <a:ext uri="{FF2B5EF4-FFF2-40B4-BE49-F238E27FC236}">
                <a16:creationId xmlns:a16="http://schemas.microsoft.com/office/drawing/2014/main" id="{BD240773-428C-0515-BC0B-CCE486339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6C03A5B-C911-63CE-7DDB-8467EB107723}"/>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1347569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105B8-7E75-9BED-1B18-9C74F063CA8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6630A59-9AAA-EB1B-1519-14852D84F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93D0B6C-FDC9-12EC-78BF-BA04D9E9CA5B}"/>
              </a:ext>
            </a:extLst>
          </p:cNvPr>
          <p:cNvSpPr>
            <a:spLocks noGrp="1"/>
          </p:cNvSpPr>
          <p:nvPr>
            <p:ph type="dt" sz="half" idx="10"/>
          </p:nvPr>
        </p:nvSpPr>
        <p:spPr/>
        <p:txBody>
          <a:bodyPr/>
          <a:lstStyle/>
          <a:p>
            <a:fld id="{0068AB08-CBBA-4EBB-A1BC-255EB82FADCD}" type="datetimeFigureOut">
              <a:rPr kumimoji="1" lang="ja-JP" altLang="en-US" smtClean="0"/>
              <a:t>2023/11/21</a:t>
            </a:fld>
            <a:endParaRPr kumimoji="1" lang="ja-JP" altLang="en-US"/>
          </a:p>
        </p:txBody>
      </p:sp>
      <p:sp>
        <p:nvSpPr>
          <p:cNvPr id="5" name="フッター プレースホルダー 4">
            <a:extLst>
              <a:ext uri="{FF2B5EF4-FFF2-40B4-BE49-F238E27FC236}">
                <a16:creationId xmlns:a16="http://schemas.microsoft.com/office/drawing/2014/main" id="{65BDA3A0-915B-13F1-013F-0CC895A84C5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1EDF18-C61E-96F6-FB2A-6850558730EB}"/>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1168837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27F491-6EC3-6EC1-1FB2-93ED166E3BD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79A831D-0BF9-3DA7-579D-046DA911A37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C674CDF-1E96-A26A-47A3-451DEA2F5B3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1FDD1D4-2EB0-E45C-5773-D5E60EF2F6FE}"/>
              </a:ext>
            </a:extLst>
          </p:cNvPr>
          <p:cNvSpPr>
            <a:spLocks noGrp="1"/>
          </p:cNvSpPr>
          <p:nvPr>
            <p:ph type="dt" sz="half" idx="10"/>
          </p:nvPr>
        </p:nvSpPr>
        <p:spPr/>
        <p:txBody>
          <a:bodyPr/>
          <a:lstStyle/>
          <a:p>
            <a:fld id="{0068AB08-CBBA-4EBB-A1BC-255EB82FADCD}" type="datetimeFigureOut">
              <a:rPr kumimoji="1" lang="ja-JP" altLang="en-US" smtClean="0"/>
              <a:t>2023/11/21</a:t>
            </a:fld>
            <a:endParaRPr kumimoji="1" lang="ja-JP" altLang="en-US"/>
          </a:p>
        </p:txBody>
      </p:sp>
      <p:sp>
        <p:nvSpPr>
          <p:cNvPr id="6" name="フッター プレースホルダー 5">
            <a:extLst>
              <a:ext uri="{FF2B5EF4-FFF2-40B4-BE49-F238E27FC236}">
                <a16:creationId xmlns:a16="http://schemas.microsoft.com/office/drawing/2014/main" id="{CEE9A5FE-4E97-CD41-9687-FBD381BB29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DAE4E82-F4A8-32AF-E3D7-F92229D6C8A2}"/>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183276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7CF06-1CA5-FC79-C010-4056D9B64C8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77963C9-609B-D427-51E2-C1ED00FA7C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A3342FF-57C1-E0AF-DD49-8A9C82886FC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A1B869A-1E73-58FB-BB95-1392C4FFA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349E028-A011-F352-9CE1-A44923519B5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48C9DDD-1A43-45BA-E5F3-A3515E1578A0}"/>
              </a:ext>
            </a:extLst>
          </p:cNvPr>
          <p:cNvSpPr>
            <a:spLocks noGrp="1"/>
          </p:cNvSpPr>
          <p:nvPr>
            <p:ph type="dt" sz="half" idx="10"/>
          </p:nvPr>
        </p:nvSpPr>
        <p:spPr/>
        <p:txBody>
          <a:bodyPr/>
          <a:lstStyle/>
          <a:p>
            <a:fld id="{0068AB08-CBBA-4EBB-A1BC-255EB82FADCD}" type="datetimeFigureOut">
              <a:rPr kumimoji="1" lang="ja-JP" altLang="en-US" smtClean="0"/>
              <a:t>2023/11/21</a:t>
            </a:fld>
            <a:endParaRPr kumimoji="1" lang="ja-JP" altLang="en-US"/>
          </a:p>
        </p:txBody>
      </p:sp>
      <p:sp>
        <p:nvSpPr>
          <p:cNvPr id="8" name="フッター プレースホルダー 7">
            <a:extLst>
              <a:ext uri="{FF2B5EF4-FFF2-40B4-BE49-F238E27FC236}">
                <a16:creationId xmlns:a16="http://schemas.microsoft.com/office/drawing/2014/main" id="{C9BE6AA5-DCD5-4D99-E452-340B9793D1E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5FCA899-A797-A639-21B7-DC0925D3E203}"/>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91892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B819F-72E6-62C1-5B24-70549A96A57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2CA82B9-B9C3-3F9F-B51A-818E03483497}"/>
              </a:ext>
            </a:extLst>
          </p:cNvPr>
          <p:cNvSpPr>
            <a:spLocks noGrp="1"/>
          </p:cNvSpPr>
          <p:nvPr>
            <p:ph type="dt" sz="half" idx="10"/>
          </p:nvPr>
        </p:nvSpPr>
        <p:spPr/>
        <p:txBody>
          <a:bodyPr/>
          <a:lstStyle/>
          <a:p>
            <a:fld id="{0068AB08-CBBA-4EBB-A1BC-255EB82FADCD}" type="datetimeFigureOut">
              <a:rPr kumimoji="1" lang="ja-JP" altLang="en-US" smtClean="0"/>
              <a:t>2023/11/21</a:t>
            </a:fld>
            <a:endParaRPr kumimoji="1" lang="ja-JP" altLang="en-US"/>
          </a:p>
        </p:txBody>
      </p:sp>
      <p:sp>
        <p:nvSpPr>
          <p:cNvPr id="4" name="フッター プレースホルダー 3">
            <a:extLst>
              <a:ext uri="{FF2B5EF4-FFF2-40B4-BE49-F238E27FC236}">
                <a16:creationId xmlns:a16="http://schemas.microsoft.com/office/drawing/2014/main" id="{5FD8FE55-3EAC-A755-00D4-AFFB042C84C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41164F5-A957-5050-EA15-2038D1F76F67}"/>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303541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C18D33D-9456-6471-53D7-508680084B26}"/>
              </a:ext>
            </a:extLst>
          </p:cNvPr>
          <p:cNvSpPr>
            <a:spLocks noGrp="1"/>
          </p:cNvSpPr>
          <p:nvPr>
            <p:ph type="dt" sz="half" idx="10"/>
          </p:nvPr>
        </p:nvSpPr>
        <p:spPr/>
        <p:txBody>
          <a:bodyPr/>
          <a:lstStyle/>
          <a:p>
            <a:fld id="{0068AB08-CBBA-4EBB-A1BC-255EB82FADCD}" type="datetimeFigureOut">
              <a:rPr kumimoji="1" lang="ja-JP" altLang="en-US" smtClean="0"/>
              <a:t>2023/11/21</a:t>
            </a:fld>
            <a:endParaRPr kumimoji="1" lang="ja-JP" altLang="en-US"/>
          </a:p>
        </p:txBody>
      </p:sp>
      <p:sp>
        <p:nvSpPr>
          <p:cNvPr id="3" name="フッター プレースホルダー 2">
            <a:extLst>
              <a:ext uri="{FF2B5EF4-FFF2-40B4-BE49-F238E27FC236}">
                <a16:creationId xmlns:a16="http://schemas.microsoft.com/office/drawing/2014/main" id="{2035B4D2-DE2C-1144-E722-3CB75F6EC0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6F3093B-31DB-FF76-9351-BD0585FC0FD4}"/>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2944835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3C16FB-5578-C248-0E36-B8757121326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1D9BEF-C776-B3F4-0272-B6AE400EBF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73148C-2D6A-8E07-BC8A-6616C6308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5E84581-BA84-148C-330D-FD8918FB7E9E}"/>
              </a:ext>
            </a:extLst>
          </p:cNvPr>
          <p:cNvSpPr>
            <a:spLocks noGrp="1"/>
          </p:cNvSpPr>
          <p:nvPr>
            <p:ph type="dt" sz="half" idx="10"/>
          </p:nvPr>
        </p:nvSpPr>
        <p:spPr/>
        <p:txBody>
          <a:bodyPr/>
          <a:lstStyle/>
          <a:p>
            <a:fld id="{0068AB08-CBBA-4EBB-A1BC-255EB82FADCD}" type="datetimeFigureOut">
              <a:rPr kumimoji="1" lang="ja-JP" altLang="en-US" smtClean="0"/>
              <a:t>2023/11/21</a:t>
            </a:fld>
            <a:endParaRPr kumimoji="1" lang="ja-JP" altLang="en-US"/>
          </a:p>
        </p:txBody>
      </p:sp>
      <p:sp>
        <p:nvSpPr>
          <p:cNvPr id="6" name="フッター プレースホルダー 5">
            <a:extLst>
              <a:ext uri="{FF2B5EF4-FFF2-40B4-BE49-F238E27FC236}">
                <a16:creationId xmlns:a16="http://schemas.microsoft.com/office/drawing/2014/main" id="{951026E3-0457-39CD-69D7-4C1A45B649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0F78B0-E44E-4577-F49D-D9AFA8ACCE15}"/>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2847328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52E6EA-01A4-E606-5923-52B9053C8F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336D746-738D-E30D-FF9B-5A4213E619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9C1F485-AA15-0EC5-F18F-4C501A8EC3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C737BF8-3321-5250-DD3D-8F58E9CC8FC2}"/>
              </a:ext>
            </a:extLst>
          </p:cNvPr>
          <p:cNvSpPr>
            <a:spLocks noGrp="1"/>
          </p:cNvSpPr>
          <p:nvPr>
            <p:ph type="dt" sz="half" idx="10"/>
          </p:nvPr>
        </p:nvSpPr>
        <p:spPr/>
        <p:txBody>
          <a:bodyPr/>
          <a:lstStyle/>
          <a:p>
            <a:fld id="{0068AB08-CBBA-4EBB-A1BC-255EB82FADCD}" type="datetimeFigureOut">
              <a:rPr kumimoji="1" lang="ja-JP" altLang="en-US" smtClean="0"/>
              <a:t>2023/11/21</a:t>
            </a:fld>
            <a:endParaRPr kumimoji="1" lang="ja-JP" altLang="en-US"/>
          </a:p>
        </p:txBody>
      </p:sp>
      <p:sp>
        <p:nvSpPr>
          <p:cNvPr id="6" name="フッター プレースホルダー 5">
            <a:extLst>
              <a:ext uri="{FF2B5EF4-FFF2-40B4-BE49-F238E27FC236}">
                <a16:creationId xmlns:a16="http://schemas.microsoft.com/office/drawing/2014/main" id="{B348F3CB-389F-4176-6924-ACF540737F8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36C42EB-5948-CF83-CE89-6207951F7950}"/>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375399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32F35E0-B430-B707-3FB0-A3A85E55C4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B449437-1853-9A22-C821-A48147E6E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6F4CB5-4BB2-094A-E2F8-1B6CCB4AEE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68AB08-CBBA-4EBB-A1BC-255EB82FADCD}" type="datetimeFigureOut">
              <a:rPr kumimoji="1" lang="ja-JP" altLang="en-US" smtClean="0"/>
              <a:t>2023/11/21</a:t>
            </a:fld>
            <a:endParaRPr kumimoji="1" lang="ja-JP" altLang="en-US"/>
          </a:p>
        </p:txBody>
      </p:sp>
      <p:sp>
        <p:nvSpPr>
          <p:cNvPr id="5" name="フッター プレースホルダー 4">
            <a:extLst>
              <a:ext uri="{FF2B5EF4-FFF2-40B4-BE49-F238E27FC236}">
                <a16:creationId xmlns:a16="http://schemas.microsoft.com/office/drawing/2014/main" id="{7503DAB6-86A4-3C82-44B4-FE8857F8E2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24E5661-ADCA-8FA0-F7CC-048BCE382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597436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amazon.co.jp/%E3%82%AC%E3%82%A6%E3%82%B9%E9%81%8E%E7%A8%8B%E3%81%A8%E6%A9%9F%E6%A2%B0%E5%AD%A6%E7%BF%92-%E6%A9%9F%E6%A2%B0%E5%AD%A6%E7%BF%92%E3%83%97%E3%83%AD%E3%83%95%E3%82%A7%E3%83%83%E3%82%B7%E3%83%A7%E3%83%8A%E3%83%AB%E3%82%B7%E3%83%AA%E3%83%BC%E3%82%BA-%E6%8C%81%E6%A9%8B%E5%A4%A7%E5%9C%B0-ebook/dp/B07QMMJJV8/ref=tmm_kin_swatch_0?_encoding=UTF8&amp;qid=1700124131&amp;sr=8-1" TargetMode="External"/><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31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0.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orita1116/Machine-Learning-Workshop-on-Accelerator-and-Beam-Physics-Tutorial-Materials" TargetMode="External"/><Relationship Id="rId2" Type="http://schemas.openxmlformats.org/officeDocument/2006/relationships/hyperlink" Target="https://colab.google/" TargetMode="Externa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81B13B-F6B3-E59A-776A-663C72FA8D06}"/>
              </a:ext>
            </a:extLst>
          </p:cNvPr>
          <p:cNvSpPr>
            <a:spLocks noGrp="1"/>
          </p:cNvSpPr>
          <p:nvPr>
            <p:ph type="ctrTitle"/>
          </p:nvPr>
        </p:nvSpPr>
        <p:spPr/>
        <p:txBody>
          <a:bodyPr>
            <a:normAutofit/>
          </a:bodyPr>
          <a:lstStyle/>
          <a:p>
            <a:r>
              <a:rPr kumimoji="1" lang="ja-JP" altLang="en-US" sz="4200" dirty="0"/>
              <a:t>ベイズ最適化とは？</a:t>
            </a:r>
            <a:br>
              <a:rPr kumimoji="1" lang="en-US" altLang="ja-JP" sz="4200" dirty="0"/>
            </a:br>
            <a:endParaRPr kumimoji="1" lang="ja-JP" altLang="en-US" sz="4200" dirty="0"/>
          </a:p>
        </p:txBody>
      </p:sp>
      <p:sp>
        <p:nvSpPr>
          <p:cNvPr id="3" name="字幕 2">
            <a:extLst>
              <a:ext uri="{FF2B5EF4-FFF2-40B4-BE49-F238E27FC236}">
                <a16:creationId xmlns:a16="http://schemas.microsoft.com/office/drawing/2014/main" id="{61ADA4F0-726D-6446-5046-7B9112046A60}"/>
              </a:ext>
            </a:extLst>
          </p:cNvPr>
          <p:cNvSpPr>
            <a:spLocks noGrp="1"/>
          </p:cNvSpPr>
          <p:nvPr>
            <p:ph type="subTitle" idx="1"/>
          </p:nvPr>
        </p:nvSpPr>
        <p:spPr/>
        <p:txBody>
          <a:bodyPr/>
          <a:lstStyle/>
          <a:p>
            <a:r>
              <a:rPr kumimoji="1" lang="ja-JP" altLang="en-US" dirty="0"/>
              <a:t>理化学研究所　仁科加速器科学研究センター</a:t>
            </a:r>
            <a:endParaRPr kumimoji="1" lang="en-US" altLang="ja-JP" dirty="0"/>
          </a:p>
          <a:p>
            <a:r>
              <a:rPr lang="ja-JP" altLang="en-US" dirty="0"/>
              <a:t>森田泰之</a:t>
            </a:r>
            <a:endParaRPr kumimoji="1" lang="ja-JP" altLang="en-US" dirty="0"/>
          </a:p>
        </p:txBody>
      </p:sp>
    </p:spTree>
    <p:extLst>
      <p:ext uri="{BB962C8B-B14F-4D97-AF65-F5344CB8AC3E}">
        <p14:creationId xmlns:p14="http://schemas.microsoft.com/office/powerpoint/2010/main" val="1154054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312A-9D6F-994A-80C3-1E7025BE6AF9}"/>
              </a:ext>
            </a:extLst>
          </p:cNvPr>
          <p:cNvSpPr>
            <a:spLocks noGrp="1"/>
          </p:cNvSpPr>
          <p:nvPr>
            <p:ph type="title"/>
          </p:nvPr>
        </p:nvSpPr>
        <p:spPr/>
        <p:txBody>
          <a:bodyPr/>
          <a:lstStyle/>
          <a:p>
            <a:r>
              <a:rPr lang="en-US" dirty="0"/>
              <a:t>Optimizing a little more like a human</a:t>
            </a:r>
          </a:p>
        </p:txBody>
      </p:sp>
      <p:sp>
        <p:nvSpPr>
          <p:cNvPr id="3" name="Slide Number Placeholder 2">
            <a:extLst>
              <a:ext uri="{FF2B5EF4-FFF2-40B4-BE49-F238E27FC236}">
                <a16:creationId xmlns:a16="http://schemas.microsoft.com/office/drawing/2014/main" id="{72AFAF62-D059-134E-905C-221B176B6534}"/>
              </a:ext>
            </a:extLst>
          </p:cNvPr>
          <p:cNvSpPr>
            <a:spLocks noGrp="1"/>
          </p:cNvSpPr>
          <p:nvPr>
            <p:ph type="sldNum" sz="quarter" idx="12"/>
          </p:nvPr>
        </p:nvSpPr>
        <p:spPr/>
        <p:txBody>
          <a:bodyPr/>
          <a:lstStyle/>
          <a:p>
            <a:fld id="{3143BC77-E4FC-5544-9E39-AB7315605A0C}" type="slidenum">
              <a:rPr lang="en-US" smtClean="0"/>
              <a:t>10</a:t>
            </a:fld>
            <a:endParaRPr lang="en-US"/>
          </a:p>
        </p:txBody>
      </p:sp>
      <p:sp>
        <p:nvSpPr>
          <p:cNvPr id="7" name="TextBox 6">
            <a:extLst>
              <a:ext uri="{FF2B5EF4-FFF2-40B4-BE49-F238E27FC236}">
                <a16:creationId xmlns:a16="http://schemas.microsoft.com/office/drawing/2014/main" id="{1803E8C2-93DD-7447-9667-F6FE163BC010}"/>
              </a:ext>
            </a:extLst>
          </p:cNvPr>
          <p:cNvSpPr txBox="1"/>
          <p:nvPr/>
        </p:nvSpPr>
        <p:spPr>
          <a:xfrm>
            <a:off x="7426975" y="3853878"/>
            <a:ext cx="4430244" cy="2585323"/>
          </a:xfrm>
          <a:prstGeom prst="rect">
            <a:avLst/>
          </a:prstGeom>
          <a:noFill/>
        </p:spPr>
        <p:txBody>
          <a:bodyPr wrap="square" rtlCol="0">
            <a:spAutoFit/>
          </a:bodyPr>
          <a:lstStyle/>
          <a:p>
            <a:pPr algn="l"/>
            <a:r>
              <a:rPr lang="en-US" b="1" dirty="0">
                <a:latin typeface="Helvetica Neue Medium"/>
                <a:ea typeface="Helvetica Neue Light" panose="02000403000000020004" pitchFamily="2" charset="0"/>
                <a:cs typeface="Helvetica Neue" panose="02000503000000020004" pitchFamily="2" charset="0"/>
              </a:rPr>
              <a:t>Many human records are achieved by using a cost-function-like approach:</a:t>
            </a:r>
          </a:p>
          <a:p>
            <a:pPr algn="l"/>
            <a:endParaRPr lang="en-US" dirty="0">
              <a:latin typeface="Helvetica Neue Medium"/>
              <a:ea typeface="Helvetica Neue Light" panose="02000403000000020004" pitchFamily="2" charset="0"/>
              <a:cs typeface="Helvetica Neue" panose="02000503000000020004" pitchFamily="2" charset="0"/>
            </a:endParaRPr>
          </a:p>
          <a:p>
            <a:pPr marL="285750" indent="-285750" algn="l">
              <a:buFont typeface="Arial" panose="020B0604020202020204" pitchFamily="34" charset="0"/>
              <a:buChar char="•"/>
            </a:pPr>
            <a:r>
              <a:rPr lang="en-US" dirty="0">
                <a:latin typeface="Helvetica Neue Medium"/>
                <a:ea typeface="Helvetica Neue Thin" panose="020B0403020202020204" pitchFamily="34" charset="0"/>
              </a:rPr>
              <a:t>Coils are slow, so find a pretty good solution and work from there</a:t>
            </a:r>
          </a:p>
          <a:p>
            <a:pPr marL="285750" indent="-285750" algn="l">
              <a:buFont typeface="Arial" panose="020B0604020202020204" pitchFamily="34" charset="0"/>
              <a:buChar char="•"/>
            </a:pPr>
            <a:endParaRPr lang="en-US" dirty="0">
              <a:latin typeface="Helvetica Neue Medium"/>
              <a:ea typeface="Helvetica Neue Thin" panose="020B0403020202020204" pitchFamily="34" charset="0"/>
            </a:endParaRPr>
          </a:p>
          <a:p>
            <a:pPr algn="l"/>
            <a:r>
              <a:rPr lang="en-US" dirty="0">
                <a:latin typeface="Helvetica Neue Medium"/>
                <a:ea typeface="Helvetica Neue Light" panose="02000403000000020004" pitchFamily="2" charset="0"/>
              </a:rPr>
              <a:t>Note: </a:t>
            </a:r>
          </a:p>
          <a:p>
            <a:pPr algn="l"/>
            <a:r>
              <a:rPr lang="en-US" dirty="0">
                <a:latin typeface="Helvetica Neue Medium"/>
                <a:ea typeface="Helvetica Neue Thin" panose="020B0403020202020204" pitchFamily="34" charset="0"/>
              </a:rPr>
              <a:t>When instabilities or too low pressures encountered, low current is recorded</a:t>
            </a:r>
          </a:p>
        </p:txBody>
      </p:sp>
      <p:graphicFrame>
        <p:nvGraphicFramePr>
          <p:cNvPr id="8" name="Table 7">
            <a:extLst>
              <a:ext uri="{FF2B5EF4-FFF2-40B4-BE49-F238E27FC236}">
                <a16:creationId xmlns:a16="http://schemas.microsoft.com/office/drawing/2014/main" id="{CF8F1D58-4E25-ED49-8FB6-20E465F42643}"/>
              </a:ext>
            </a:extLst>
          </p:cNvPr>
          <p:cNvGraphicFramePr>
            <a:graphicFrameLocks noGrp="1"/>
          </p:cNvGraphicFramePr>
          <p:nvPr/>
        </p:nvGraphicFramePr>
        <p:xfrm>
          <a:off x="7772400" y="1537195"/>
          <a:ext cx="3767559" cy="1828800"/>
        </p:xfrm>
        <a:graphic>
          <a:graphicData uri="http://schemas.openxmlformats.org/drawingml/2006/table">
            <a:tbl>
              <a:tblPr/>
              <a:tblGrid>
                <a:gridCol w="1943842">
                  <a:extLst>
                    <a:ext uri="{9D8B030D-6E8A-4147-A177-3AD203B41FA5}">
                      <a16:colId xmlns:a16="http://schemas.microsoft.com/office/drawing/2014/main" val="2512022500"/>
                    </a:ext>
                  </a:extLst>
                </a:gridCol>
                <a:gridCol w="895478">
                  <a:extLst>
                    <a:ext uri="{9D8B030D-6E8A-4147-A177-3AD203B41FA5}">
                      <a16:colId xmlns:a16="http://schemas.microsoft.com/office/drawing/2014/main" val="79977602"/>
                    </a:ext>
                  </a:extLst>
                </a:gridCol>
                <a:gridCol w="928239">
                  <a:extLst>
                    <a:ext uri="{9D8B030D-6E8A-4147-A177-3AD203B41FA5}">
                      <a16:colId xmlns:a16="http://schemas.microsoft.com/office/drawing/2014/main" val="875987711"/>
                    </a:ext>
                  </a:extLst>
                </a:gridCol>
              </a:tblGrid>
              <a:tr h="314325">
                <a:tc>
                  <a:txBody>
                    <a:bodyPr/>
                    <a:lstStyle/>
                    <a:p>
                      <a:pPr rtl="0" fontAlgn="ctr">
                        <a:spcBef>
                          <a:spcPts val="0"/>
                        </a:spcBef>
                        <a:spcAft>
                          <a:spcPts val="0"/>
                        </a:spcAft>
                      </a:pPr>
                      <a:r>
                        <a:rPr lang="en-US" sz="1800" b="1" i="0" u="none" strike="noStrike" dirty="0">
                          <a:solidFill>
                            <a:srgbClr val="000000"/>
                          </a:solidFill>
                          <a:effectLst/>
                          <a:latin typeface="Helvetica Neue Medium"/>
                          <a:ea typeface="Helvetica Neue Light" panose="02000403000000020004" pitchFamily="2" charset="0"/>
                        </a:rPr>
                        <a:t>Parameter</a:t>
                      </a:r>
                      <a:endParaRPr lang="en-US" sz="1800" b="1" i="0" dirty="0">
                        <a:effectLst/>
                        <a:latin typeface="Helvetica Neue Medium"/>
                        <a:ea typeface="Helvetica Neue Light" panose="02000403000000020004" pitchFamily="2" charset="0"/>
                      </a:endParaRPr>
                    </a:p>
                  </a:txBody>
                  <a:tcPr marL="95250" anchor="ctr">
                    <a:lnL w="19050" cap="flat" cmpd="sng" algn="ctr">
                      <a:solidFill>
                        <a:schemeClr val="tx1"/>
                      </a:solidFill>
                      <a:prstDash val="solid"/>
                      <a:round/>
                      <a:headEnd type="none" w="med" len="med"/>
                      <a:tailEnd type="none" w="med" len="med"/>
                    </a:lnL>
                    <a:lnR w="9525" cap="flat" cmpd="sng" algn="ctr">
                      <a:solidFill>
                        <a:srgbClr val="9E9E9E"/>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1" i="0" u="none" strike="noStrike">
                          <a:solidFill>
                            <a:srgbClr val="000000"/>
                          </a:solidFill>
                          <a:effectLst/>
                          <a:latin typeface="Helvetica Neue Medium"/>
                          <a:ea typeface="Helvetica Neue Light" panose="02000403000000020004" pitchFamily="2" charset="0"/>
                        </a:rPr>
                        <a:t>Min</a:t>
                      </a:r>
                      <a:endParaRPr lang="en-US" sz="1800" b="1" i="0">
                        <a:effectLst/>
                        <a:latin typeface="Helvetica Neue Medium"/>
                        <a:ea typeface="Helvetica Neue Light" panose="02000403000000020004" pitchFamily="2"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1" i="0" u="none" strike="noStrike" dirty="0">
                          <a:solidFill>
                            <a:srgbClr val="000000"/>
                          </a:solidFill>
                          <a:effectLst/>
                          <a:latin typeface="Helvetica Neue Medium"/>
                          <a:ea typeface="Helvetica Neue Light" panose="02000403000000020004" pitchFamily="2" charset="0"/>
                        </a:rPr>
                        <a:t>Max</a:t>
                      </a:r>
                      <a:endParaRPr lang="en-US" sz="1800" b="1" i="0" dirty="0">
                        <a:effectLst/>
                        <a:latin typeface="Helvetica Neue Medium"/>
                        <a:ea typeface="Helvetica Neue Light" panose="02000403000000020004" pitchFamily="2" charset="0"/>
                      </a:endParaRPr>
                    </a:p>
                  </a:txBody>
                  <a:tcPr marL="95250" anchor="ctr">
                    <a:lnL w="9525" cap="flat" cmpd="sng" algn="ctr">
                      <a:solidFill>
                        <a:srgbClr val="9E9E9E"/>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7622054"/>
                  </a:ext>
                </a:extLst>
              </a:tr>
              <a:tr h="314325">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Bias voltage [V]</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25</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65</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64051798"/>
                  </a:ext>
                </a:extLst>
              </a:tr>
              <a:tr h="314325">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Oxygen valve</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11.5</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12.0</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34176620"/>
                  </a:ext>
                </a:extLst>
              </a:tr>
              <a:tr h="314325">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Xenon valve</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9.0</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12.0</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22955931"/>
                  </a:ext>
                </a:extLst>
              </a:tr>
              <a:tr h="314325">
                <a:tc>
                  <a:txBody>
                    <a:bodyPr/>
                    <a:lstStyle/>
                    <a:p>
                      <a:pPr rtl="0" fontAlgn="ctr">
                        <a:spcBef>
                          <a:spcPts val="0"/>
                        </a:spcBef>
                        <a:spcAft>
                          <a:spcPts val="0"/>
                        </a:spcAft>
                      </a:pPr>
                      <a:r>
                        <a:rPr lang="en-US" sz="1800" b="0" i="0" u="none" strike="noStrike" dirty="0">
                          <a:solidFill>
                            <a:srgbClr val="000000"/>
                          </a:solidFill>
                          <a:effectLst/>
                          <a:latin typeface="Helvetica Neue Thin" panose="020B0403020202020204" pitchFamily="34" charset="0"/>
                          <a:ea typeface="Helvetica Neue Thin" panose="020B0403020202020204" pitchFamily="34" charset="0"/>
                        </a:rPr>
                        <a:t>18 GHz [kW]</a:t>
                      </a:r>
                      <a:endParaRPr lang="en-US" sz="1800" b="0" i="0" dirty="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1.20</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dirty="0">
                          <a:solidFill>
                            <a:srgbClr val="000000"/>
                          </a:solidFill>
                          <a:effectLst/>
                          <a:latin typeface="Helvetica Neue Thin" panose="020B0403020202020204" pitchFamily="34" charset="0"/>
                          <a:ea typeface="Helvetica Neue Thin" panose="020B0403020202020204" pitchFamily="34" charset="0"/>
                        </a:rPr>
                        <a:t>1.80</a:t>
                      </a:r>
                      <a:endParaRPr lang="en-US" sz="1800" b="0" i="0" dirty="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13553019"/>
                  </a:ext>
                </a:extLst>
              </a:tr>
            </a:tbl>
          </a:graphicData>
        </a:graphic>
      </p:graphicFrame>
      <p:pic>
        <p:nvPicPr>
          <p:cNvPr id="11" name="Picture 10">
            <a:extLst>
              <a:ext uri="{FF2B5EF4-FFF2-40B4-BE49-F238E27FC236}">
                <a16:creationId xmlns:a16="http://schemas.microsoft.com/office/drawing/2014/main" id="{90ECA5B5-3509-4A4D-9EB8-E9F04DEECCCC}"/>
              </a:ext>
            </a:extLst>
          </p:cNvPr>
          <p:cNvPicPr>
            <a:picLocks noChangeAspect="1"/>
          </p:cNvPicPr>
          <p:nvPr/>
        </p:nvPicPr>
        <p:blipFill>
          <a:blip r:embed="rId2"/>
          <a:stretch>
            <a:fillRect/>
          </a:stretch>
        </p:blipFill>
        <p:spPr>
          <a:xfrm>
            <a:off x="314792" y="1334670"/>
            <a:ext cx="6857439" cy="5147230"/>
          </a:xfrm>
          <a:prstGeom prst="rect">
            <a:avLst/>
          </a:prstGeom>
        </p:spPr>
      </p:pic>
    </p:spTree>
    <p:extLst>
      <p:ext uri="{BB962C8B-B14F-4D97-AF65-F5344CB8AC3E}">
        <p14:creationId xmlns:p14="http://schemas.microsoft.com/office/powerpoint/2010/main" val="543719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04A-8A40-3B49-8EF8-67B34DDCD1D3}"/>
              </a:ext>
            </a:extLst>
          </p:cNvPr>
          <p:cNvSpPr>
            <a:spLocks noGrp="1"/>
          </p:cNvSpPr>
          <p:nvPr>
            <p:ph type="title"/>
          </p:nvPr>
        </p:nvSpPr>
        <p:spPr/>
        <p:txBody>
          <a:bodyPr/>
          <a:lstStyle/>
          <a:p>
            <a:r>
              <a:rPr lang="en-US" dirty="0"/>
              <a:t>Exploiting patience of computer</a:t>
            </a:r>
          </a:p>
        </p:txBody>
      </p:sp>
      <p:sp>
        <p:nvSpPr>
          <p:cNvPr id="3" name="Slide Number Placeholder 2">
            <a:extLst>
              <a:ext uri="{FF2B5EF4-FFF2-40B4-BE49-F238E27FC236}">
                <a16:creationId xmlns:a16="http://schemas.microsoft.com/office/drawing/2014/main" id="{2B4D1277-DF1E-6C43-B9A4-1542D6E9768F}"/>
              </a:ext>
            </a:extLst>
          </p:cNvPr>
          <p:cNvSpPr>
            <a:spLocks noGrp="1"/>
          </p:cNvSpPr>
          <p:nvPr>
            <p:ph type="sldNum" sz="quarter" idx="12"/>
          </p:nvPr>
        </p:nvSpPr>
        <p:spPr/>
        <p:txBody>
          <a:bodyPr/>
          <a:lstStyle/>
          <a:p>
            <a:fld id="{3143BC77-E4FC-5544-9E39-AB7315605A0C}" type="slidenum">
              <a:rPr lang="en-US" smtClean="0"/>
              <a:t>11</a:t>
            </a:fld>
            <a:endParaRPr lang="en-US"/>
          </a:p>
        </p:txBody>
      </p:sp>
      <p:pic>
        <p:nvPicPr>
          <p:cNvPr id="4" name="Google Shape;237;p25">
            <a:extLst>
              <a:ext uri="{FF2B5EF4-FFF2-40B4-BE49-F238E27FC236}">
                <a16:creationId xmlns:a16="http://schemas.microsoft.com/office/drawing/2014/main" id="{1104E766-8DC7-E24D-BB3A-7A856610060D}"/>
              </a:ext>
            </a:extLst>
          </p:cNvPr>
          <p:cNvPicPr preferRelativeResize="0"/>
          <p:nvPr/>
        </p:nvPicPr>
        <p:blipFill>
          <a:blip r:embed="rId2">
            <a:alphaModFix/>
          </a:blip>
          <a:stretch>
            <a:fillRect/>
          </a:stretch>
        </p:blipFill>
        <p:spPr>
          <a:xfrm>
            <a:off x="455559" y="1384433"/>
            <a:ext cx="6758675" cy="5236775"/>
          </a:xfrm>
          <a:prstGeom prst="rect">
            <a:avLst/>
          </a:prstGeom>
          <a:noFill/>
          <a:ln>
            <a:noFill/>
          </a:ln>
        </p:spPr>
      </p:pic>
      <p:sp>
        <p:nvSpPr>
          <p:cNvPr id="5" name="TextBox 4">
            <a:extLst>
              <a:ext uri="{FF2B5EF4-FFF2-40B4-BE49-F238E27FC236}">
                <a16:creationId xmlns:a16="http://schemas.microsoft.com/office/drawing/2014/main" id="{DB2404DF-EF7C-1C49-8AB5-1638CD457F16}"/>
              </a:ext>
            </a:extLst>
          </p:cNvPr>
          <p:cNvSpPr txBox="1"/>
          <p:nvPr/>
        </p:nvSpPr>
        <p:spPr>
          <a:xfrm>
            <a:off x="7731889" y="1713053"/>
            <a:ext cx="4271058" cy="4247317"/>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Helvetica Neue Thin" panose="020B0403020202020204" pitchFamily="34" charset="0"/>
                <a:ea typeface="Helvetica Neue Thin" panose="020B0403020202020204" pitchFamily="34" charset="0"/>
              </a:rPr>
              <a:t>~5 minutes between optimization as computer performed charge state distribution (CSD) measurement at each step (~1-2 minutes)</a:t>
            </a:r>
          </a:p>
          <a:p>
            <a:pPr algn="l"/>
            <a:endParaRPr lang="en-US" dirty="0">
              <a:latin typeface="Helvetica Neue Thin" panose="020B0403020202020204" pitchFamily="34" charset="0"/>
              <a:ea typeface="Helvetica Neue Thin" panose="020B0403020202020204" pitchFamily="34" charset="0"/>
            </a:endParaRPr>
          </a:p>
          <a:p>
            <a:pPr marL="285750" indent="-285750" algn="l">
              <a:buFont typeface="Arial" panose="020B0604020202020204" pitchFamily="34" charset="0"/>
              <a:buChar char="•"/>
            </a:pPr>
            <a:r>
              <a:rPr lang="en-US" dirty="0">
                <a:latin typeface="Helvetica Neue Thin" panose="020B0403020202020204" pitchFamily="34" charset="0"/>
                <a:ea typeface="Helvetica Neue Thin" panose="020B0403020202020204" pitchFamily="34" charset="0"/>
              </a:rPr>
              <a:t>Most human optimizations are missing CSD information</a:t>
            </a:r>
          </a:p>
          <a:p>
            <a:pPr algn="l"/>
            <a:endParaRPr lang="en-US" dirty="0">
              <a:latin typeface="Helvetica Neue Thin" panose="020B0403020202020204" pitchFamily="34" charset="0"/>
              <a:ea typeface="Helvetica Neue Thin" panose="020B0403020202020204" pitchFamily="34" charset="0"/>
            </a:endParaRPr>
          </a:p>
          <a:p>
            <a:pPr marL="285750" indent="-285750" algn="l">
              <a:buFont typeface="Arial" panose="020B0604020202020204" pitchFamily="34" charset="0"/>
              <a:buChar char="•"/>
            </a:pPr>
            <a:r>
              <a:rPr lang="en-US" dirty="0">
                <a:latin typeface="Helvetica Neue Thin" panose="020B0403020202020204" pitchFamily="34" charset="0"/>
                <a:ea typeface="Helvetica Neue Thin" panose="020B0403020202020204" pitchFamily="34" charset="0"/>
              </a:rPr>
              <a:t>These four runs had almost identical </a:t>
            </a:r>
            <a:r>
              <a:rPr lang="en-US" baseline="30000" dirty="0">
                <a:latin typeface="Helvetica Neue Thin" panose="020B0403020202020204" pitchFamily="34" charset="0"/>
                <a:ea typeface="Helvetica Neue Thin" panose="020B0403020202020204" pitchFamily="34" charset="0"/>
              </a:rPr>
              <a:t>124</a:t>
            </a:r>
            <a:r>
              <a:rPr lang="en-US" dirty="0">
                <a:latin typeface="Helvetica Neue Thin" panose="020B0403020202020204" pitchFamily="34" charset="0"/>
                <a:ea typeface="Helvetica Neue Thin" panose="020B0403020202020204" pitchFamily="34" charset="0"/>
              </a:rPr>
              <a:t>Xe</a:t>
            </a:r>
            <a:r>
              <a:rPr lang="en-US" baseline="30000" dirty="0">
                <a:latin typeface="Helvetica Neue Thin" panose="020B0403020202020204" pitchFamily="34" charset="0"/>
                <a:ea typeface="Helvetica Neue Thin" panose="020B0403020202020204" pitchFamily="34" charset="0"/>
              </a:rPr>
              <a:t>37+</a:t>
            </a:r>
            <a:r>
              <a:rPr lang="en-US" dirty="0">
                <a:latin typeface="Helvetica Neue Thin" panose="020B0403020202020204" pitchFamily="34" charset="0"/>
                <a:ea typeface="Helvetica Neue Thin" panose="020B0403020202020204" pitchFamily="34" charset="0"/>
              </a:rPr>
              <a:t> currents but their CSDs were dramatically different</a:t>
            </a:r>
          </a:p>
          <a:p>
            <a:pPr algn="l"/>
            <a:endParaRPr lang="en-US" dirty="0">
              <a:latin typeface="Helvetica Neue Thin" panose="020B0403020202020204" pitchFamily="34" charset="0"/>
              <a:ea typeface="Helvetica Neue Thin" panose="020B0403020202020204" pitchFamily="34" charset="0"/>
            </a:endParaRPr>
          </a:p>
          <a:p>
            <a:pPr marL="285750" indent="-285750" algn="l">
              <a:buFont typeface="Arial" panose="020B0604020202020204" pitchFamily="34" charset="0"/>
              <a:buChar char="•"/>
            </a:pPr>
            <a:r>
              <a:rPr lang="en-US" dirty="0">
                <a:latin typeface="Helvetica Neue Thin" panose="020B0403020202020204" pitchFamily="34" charset="0"/>
                <a:ea typeface="Helvetica Neue Thin" panose="020B0403020202020204" pitchFamily="34" charset="0"/>
              </a:rPr>
              <a:t>This information will be fed into neural network efforts for general plasma understanding</a:t>
            </a:r>
          </a:p>
        </p:txBody>
      </p:sp>
    </p:spTree>
    <p:extLst>
      <p:ext uri="{BB962C8B-B14F-4D97-AF65-F5344CB8AC3E}">
        <p14:creationId xmlns:p14="http://schemas.microsoft.com/office/powerpoint/2010/main" val="3477284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ベイズ最適化のイメージ</a:t>
            </a:r>
            <a:endParaRPr kumimoji="1" lang="ja-JP" altLang="en-US" sz="2800" dirty="0"/>
          </a:p>
        </p:txBody>
      </p:sp>
      <p:grpSp>
        <p:nvGrpSpPr>
          <p:cNvPr id="24" name="グループ化 23">
            <a:extLst>
              <a:ext uri="{FF2B5EF4-FFF2-40B4-BE49-F238E27FC236}">
                <a16:creationId xmlns:a16="http://schemas.microsoft.com/office/drawing/2014/main" id="{AA02AA1C-B781-F334-1341-719861580523}"/>
              </a:ext>
            </a:extLst>
          </p:cNvPr>
          <p:cNvGrpSpPr/>
          <p:nvPr/>
        </p:nvGrpSpPr>
        <p:grpSpPr>
          <a:xfrm>
            <a:off x="1919349" y="1099633"/>
            <a:ext cx="9210614" cy="5025492"/>
            <a:chOff x="1938399" y="1499683"/>
            <a:chExt cx="9210614" cy="5025492"/>
          </a:xfrm>
        </p:grpSpPr>
        <p:pic>
          <p:nvPicPr>
            <p:cNvPr id="2060" name="Picture 12" descr="いろいろな色のビーカーに入った液体のイラスト">
              <a:extLst>
                <a:ext uri="{FF2B5EF4-FFF2-40B4-BE49-F238E27FC236}">
                  <a16:creationId xmlns:a16="http://schemas.microsoft.com/office/drawing/2014/main" id="{9A0F22EE-9FA5-03D9-BE7C-75EC328BF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99" y="4026130"/>
              <a:ext cx="2111695" cy="21116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科学者のイラスト（男性）">
              <a:extLst>
                <a:ext uri="{FF2B5EF4-FFF2-40B4-BE49-F238E27FC236}">
                  <a16:creationId xmlns:a16="http://schemas.microsoft.com/office/drawing/2014/main" id="{5D093FA0-7B54-163F-1435-DA300640B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1499683"/>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左 14">
              <a:extLst>
                <a:ext uri="{FF2B5EF4-FFF2-40B4-BE49-F238E27FC236}">
                  <a16:creationId xmlns:a16="http://schemas.microsoft.com/office/drawing/2014/main" id="{E5B5063F-CCB5-4BE8-92B9-ED329A1482A1}"/>
                </a:ext>
              </a:extLst>
            </p:cNvPr>
            <p:cNvSpPr/>
            <p:nvPr/>
          </p:nvSpPr>
          <p:spPr>
            <a:xfrm>
              <a:off x="4781550" y="4862936"/>
              <a:ext cx="2143125"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6" name="Picture 8" descr="研究に成功した人のイラスト">
              <a:extLst>
                <a:ext uri="{FF2B5EF4-FFF2-40B4-BE49-F238E27FC236}">
                  <a16:creationId xmlns:a16="http://schemas.microsoft.com/office/drawing/2014/main" id="{44FA7C08-93AD-4928-6E3E-413F59E9D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2344" y="4160317"/>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研究が上手く行かない人のイラスト">
              <a:extLst>
                <a:ext uri="{FF2B5EF4-FFF2-40B4-BE49-F238E27FC236}">
                  <a16:creationId xmlns:a16="http://schemas.microsoft.com/office/drawing/2014/main" id="{4B51D5E7-5E23-017A-17FF-A9F29D465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4513" y="4160317"/>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左 15">
              <a:extLst>
                <a:ext uri="{FF2B5EF4-FFF2-40B4-BE49-F238E27FC236}">
                  <a16:creationId xmlns:a16="http://schemas.microsoft.com/office/drawing/2014/main" id="{9E3EBD9D-E04D-1AED-DD98-278210994C1D}"/>
                </a:ext>
              </a:extLst>
            </p:cNvPr>
            <p:cNvSpPr/>
            <p:nvPr/>
          </p:nvSpPr>
          <p:spPr>
            <a:xfrm rot="7988908">
              <a:off x="3669344" y="3425845"/>
              <a:ext cx="1649162"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左 16">
              <a:extLst>
                <a:ext uri="{FF2B5EF4-FFF2-40B4-BE49-F238E27FC236}">
                  <a16:creationId xmlns:a16="http://schemas.microsoft.com/office/drawing/2014/main" id="{D190DE43-2004-99A9-E3CA-568BF06F114D}"/>
                </a:ext>
              </a:extLst>
            </p:cNvPr>
            <p:cNvSpPr/>
            <p:nvPr/>
          </p:nvSpPr>
          <p:spPr>
            <a:xfrm rot="13893639">
              <a:off x="6557235" y="3444997"/>
              <a:ext cx="1523074"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3AB4DB2-DF52-8FFE-67C7-EDE52AC1D68D}"/>
                </a:ext>
              </a:extLst>
            </p:cNvPr>
            <p:cNvSpPr txBox="1"/>
            <p:nvPr/>
          </p:nvSpPr>
          <p:spPr>
            <a:xfrm>
              <a:off x="9034265" y="4958126"/>
              <a:ext cx="397866" cy="400110"/>
            </a:xfrm>
            <a:prstGeom prst="rect">
              <a:avLst/>
            </a:prstGeom>
            <a:no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or</a:t>
              </a:r>
              <a:endParaRPr kumimoji="1" lang="ja-JP" altLang="en-US" sz="2000" dirty="0">
                <a:latin typeface="Times New Roman" panose="02020603050405020304" pitchFamily="18" charset="0"/>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6970F0BD-3001-8013-14A5-015579C91A52}"/>
                </a:ext>
              </a:extLst>
            </p:cNvPr>
            <p:cNvSpPr txBox="1"/>
            <p:nvPr/>
          </p:nvSpPr>
          <p:spPr>
            <a:xfrm>
              <a:off x="8698597" y="5827256"/>
              <a:ext cx="1467068" cy="400110"/>
            </a:xfrm>
            <a:prstGeom prst="rect">
              <a:avLst/>
            </a:prstGeom>
            <a:noFill/>
          </p:spPr>
          <p:txBody>
            <a:bodyPr wrap="none" rtlCol="0">
              <a:spAutoFit/>
            </a:bodyPr>
            <a:lstStyle/>
            <a:p>
              <a:r>
                <a:rPr lang="ja-JP" altLang="en-US" sz="2000" dirty="0">
                  <a:latin typeface="Times New Roman" panose="02020603050405020304" pitchFamily="18" charset="0"/>
                  <a:cs typeface="Times New Roman" panose="02020603050405020304" pitchFamily="18" charset="0"/>
                </a:rPr>
                <a:t>結果の評価</a:t>
              </a:r>
              <a:endParaRPr kumimoji="1" lang="ja-JP" altLang="en-US" sz="2000" dirty="0">
                <a:latin typeface="Times New Roman" panose="02020603050405020304" pitchFamily="18" charset="0"/>
                <a:cs typeface="Times New Roman" panose="02020603050405020304" pitchFamily="18" charset="0"/>
              </a:endParaRPr>
            </a:p>
          </p:txBody>
        </p:sp>
        <p:sp>
          <p:nvSpPr>
            <p:cNvPr id="21" name="テキスト ボックス 20">
              <a:extLst>
                <a:ext uri="{FF2B5EF4-FFF2-40B4-BE49-F238E27FC236}">
                  <a16:creationId xmlns:a16="http://schemas.microsoft.com/office/drawing/2014/main" id="{294F8051-3120-0612-25B5-50CD91213EF6}"/>
                </a:ext>
              </a:extLst>
            </p:cNvPr>
            <p:cNvSpPr txBox="1"/>
            <p:nvPr/>
          </p:nvSpPr>
          <p:spPr>
            <a:xfrm>
              <a:off x="5504298" y="3208916"/>
              <a:ext cx="697627" cy="400110"/>
            </a:xfrm>
            <a:prstGeom prst="rect">
              <a:avLst/>
            </a:prstGeom>
            <a:noFill/>
          </p:spPr>
          <p:txBody>
            <a:bodyPr wrap="none" rtlCol="0">
              <a:spAutoFit/>
            </a:bodyPr>
            <a:lstStyle/>
            <a:p>
              <a:r>
                <a:rPr kumimoji="1" lang="ja-JP" altLang="en-US" sz="2000" dirty="0">
                  <a:latin typeface="Times New Roman" panose="02020603050405020304" pitchFamily="18" charset="0"/>
                  <a:cs typeface="Times New Roman" panose="02020603050405020304" pitchFamily="18" charset="0"/>
                </a:rPr>
                <a:t>実験</a:t>
              </a:r>
            </a:p>
          </p:txBody>
        </p:sp>
        <p:sp>
          <p:nvSpPr>
            <p:cNvPr id="22" name="テキスト ボックス 21">
              <a:extLst>
                <a:ext uri="{FF2B5EF4-FFF2-40B4-BE49-F238E27FC236}">
                  <a16:creationId xmlns:a16="http://schemas.microsoft.com/office/drawing/2014/main" id="{27C251FE-8A01-E444-761A-98C44C6B8065}"/>
                </a:ext>
              </a:extLst>
            </p:cNvPr>
            <p:cNvSpPr txBox="1"/>
            <p:nvPr/>
          </p:nvSpPr>
          <p:spPr>
            <a:xfrm>
              <a:off x="2026335" y="6125065"/>
              <a:ext cx="1980029" cy="400110"/>
            </a:xfrm>
            <a:prstGeom prst="rect">
              <a:avLst/>
            </a:prstGeom>
            <a:noFill/>
          </p:spPr>
          <p:txBody>
            <a:bodyPr wrap="none" rtlCol="0">
              <a:spAutoFit/>
            </a:bodyPr>
            <a:lstStyle/>
            <a:p>
              <a:r>
                <a:rPr kumimoji="1" lang="ja-JP" altLang="en-US" sz="2000" dirty="0">
                  <a:latin typeface="Times New Roman" panose="02020603050405020304" pitchFamily="18" charset="0"/>
                  <a:cs typeface="Times New Roman" panose="02020603050405020304" pitchFamily="18" charset="0"/>
                </a:rPr>
                <a:t>実験条件の決定</a:t>
              </a:r>
            </a:p>
          </p:txBody>
        </p:sp>
        <p:sp>
          <p:nvSpPr>
            <p:cNvPr id="23" name="楕円 22">
              <a:extLst>
                <a:ext uri="{FF2B5EF4-FFF2-40B4-BE49-F238E27FC236}">
                  <a16:creationId xmlns:a16="http://schemas.microsoft.com/office/drawing/2014/main" id="{62D25F73-24E6-FA87-80E4-A2B01FC095B6}"/>
                </a:ext>
              </a:extLst>
            </p:cNvPr>
            <p:cNvSpPr/>
            <p:nvPr/>
          </p:nvSpPr>
          <p:spPr>
            <a:xfrm>
              <a:off x="3209926" y="4724401"/>
              <a:ext cx="723900" cy="70485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8342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ベイズ最適化のイメージ</a:t>
            </a:r>
            <a:endParaRPr kumimoji="1" lang="ja-JP" altLang="en-US" sz="2800" dirty="0"/>
          </a:p>
        </p:txBody>
      </p:sp>
      <p:sp>
        <p:nvSpPr>
          <p:cNvPr id="12" name="テキスト ボックス 11">
            <a:extLst>
              <a:ext uri="{FF2B5EF4-FFF2-40B4-BE49-F238E27FC236}">
                <a16:creationId xmlns:a16="http://schemas.microsoft.com/office/drawing/2014/main" id="{18192288-BC97-2EA3-C91E-2483B4C07683}"/>
              </a:ext>
            </a:extLst>
          </p:cNvPr>
          <p:cNvSpPr txBox="1"/>
          <p:nvPr/>
        </p:nvSpPr>
        <p:spPr>
          <a:xfrm>
            <a:off x="838200" y="6292820"/>
            <a:ext cx="10813610" cy="400110"/>
          </a:xfrm>
          <a:prstGeom prst="rect">
            <a:avLst/>
          </a:prstGeom>
          <a:noFill/>
        </p:spPr>
        <p:txBody>
          <a:bodyPr wrap="square" rtlCol="0">
            <a:spAutoFit/>
          </a:bodyPr>
          <a:lstStyle/>
          <a:p>
            <a:pPr algn="ctr"/>
            <a:r>
              <a:rPr kumimoji="1" lang="ja-JP" altLang="en-US" sz="2000" b="1" dirty="0"/>
              <a:t>次の実験条件をどう決める？</a:t>
            </a:r>
          </a:p>
        </p:txBody>
      </p:sp>
      <p:grpSp>
        <p:nvGrpSpPr>
          <p:cNvPr id="24" name="グループ化 23">
            <a:extLst>
              <a:ext uri="{FF2B5EF4-FFF2-40B4-BE49-F238E27FC236}">
                <a16:creationId xmlns:a16="http://schemas.microsoft.com/office/drawing/2014/main" id="{AA02AA1C-B781-F334-1341-719861580523}"/>
              </a:ext>
            </a:extLst>
          </p:cNvPr>
          <p:cNvGrpSpPr/>
          <p:nvPr/>
        </p:nvGrpSpPr>
        <p:grpSpPr>
          <a:xfrm>
            <a:off x="1919349" y="1099633"/>
            <a:ext cx="9210614" cy="5025492"/>
            <a:chOff x="1938399" y="1499683"/>
            <a:chExt cx="9210614" cy="5025492"/>
          </a:xfrm>
        </p:grpSpPr>
        <p:pic>
          <p:nvPicPr>
            <p:cNvPr id="2060" name="Picture 12" descr="いろいろな色のビーカーに入った液体のイラスト">
              <a:extLst>
                <a:ext uri="{FF2B5EF4-FFF2-40B4-BE49-F238E27FC236}">
                  <a16:creationId xmlns:a16="http://schemas.microsoft.com/office/drawing/2014/main" id="{9A0F22EE-9FA5-03D9-BE7C-75EC328BF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99" y="4026130"/>
              <a:ext cx="2111695" cy="21116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科学者のイラスト（男性）">
              <a:extLst>
                <a:ext uri="{FF2B5EF4-FFF2-40B4-BE49-F238E27FC236}">
                  <a16:creationId xmlns:a16="http://schemas.microsoft.com/office/drawing/2014/main" id="{5D093FA0-7B54-163F-1435-DA300640B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1499683"/>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左 14">
              <a:extLst>
                <a:ext uri="{FF2B5EF4-FFF2-40B4-BE49-F238E27FC236}">
                  <a16:creationId xmlns:a16="http://schemas.microsoft.com/office/drawing/2014/main" id="{E5B5063F-CCB5-4BE8-92B9-ED329A1482A1}"/>
                </a:ext>
              </a:extLst>
            </p:cNvPr>
            <p:cNvSpPr/>
            <p:nvPr/>
          </p:nvSpPr>
          <p:spPr>
            <a:xfrm>
              <a:off x="4781550" y="4862936"/>
              <a:ext cx="2143125"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6" name="Picture 8" descr="研究に成功した人のイラスト">
              <a:extLst>
                <a:ext uri="{FF2B5EF4-FFF2-40B4-BE49-F238E27FC236}">
                  <a16:creationId xmlns:a16="http://schemas.microsoft.com/office/drawing/2014/main" id="{44FA7C08-93AD-4928-6E3E-413F59E9D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2344" y="4160317"/>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研究が上手く行かない人のイラスト">
              <a:extLst>
                <a:ext uri="{FF2B5EF4-FFF2-40B4-BE49-F238E27FC236}">
                  <a16:creationId xmlns:a16="http://schemas.microsoft.com/office/drawing/2014/main" id="{4B51D5E7-5E23-017A-17FF-A9F29D465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4513" y="4160317"/>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左 15">
              <a:extLst>
                <a:ext uri="{FF2B5EF4-FFF2-40B4-BE49-F238E27FC236}">
                  <a16:creationId xmlns:a16="http://schemas.microsoft.com/office/drawing/2014/main" id="{9E3EBD9D-E04D-1AED-DD98-278210994C1D}"/>
                </a:ext>
              </a:extLst>
            </p:cNvPr>
            <p:cNvSpPr/>
            <p:nvPr/>
          </p:nvSpPr>
          <p:spPr>
            <a:xfrm rot="7988908">
              <a:off x="3669344" y="3425845"/>
              <a:ext cx="1649162"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左 16">
              <a:extLst>
                <a:ext uri="{FF2B5EF4-FFF2-40B4-BE49-F238E27FC236}">
                  <a16:creationId xmlns:a16="http://schemas.microsoft.com/office/drawing/2014/main" id="{D190DE43-2004-99A9-E3CA-568BF06F114D}"/>
                </a:ext>
              </a:extLst>
            </p:cNvPr>
            <p:cNvSpPr/>
            <p:nvPr/>
          </p:nvSpPr>
          <p:spPr>
            <a:xfrm rot="13893639">
              <a:off x="6557235" y="3444997"/>
              <a:ext cx="1523074"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3AB4DB2-DF52-8FFE-67C7-EDE52AC1D68D}"/>
                </a:ext>
              </a:extLst>
            </p:cNvPr>
            <p:cNvSpPr txBox="1"/>
            <p:nvPr/>
          </p:nvSpPr>
          <p:spPr>
            <a:xfrm>
              <a:off x="9034265" y="4958126"/>
              <a:ext cx="397866" cy="400110"/>
            </a:xfrm>
            <a:prstGeom prst="rect">
              <a:avLst/>
            </a:prstGeom>
            <a:no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or</a:t>
              </a:r>
              <a:endParaRPr kumimoji="1" lang="ja-JP" altLang="en-US" sz="2000" dirty="0">
                <a:latin typeface="Times New Roman" panose="02020603050405020304" pitchFamily="18" charset="0"/>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6970F0BD-3001-8013-14A5-015579C91A52}"/>
                </a:ext>
              </a:extLst>
            </p:cNvPr>
            <p:cNvSpPr txBox="1"/>
            <p:nvPr/>
          </p:nvSpPr>
          <p:spPr>
            <a:xfrm>
              <a:off x="8698597" y="5827256"/>
              <a:ext cx="1467068" cy="400110"/>
            </a:xfrm>
            <a:prstGeom prst="rect">
              <a:avLst/>
            </a:prstGeom>
            <a:noFill/>
          </p:spPr>
          <p:txBody>
            <a:bodyPr wrap="none" rtlCol="0">
              <a:spAutoFit/>
            </a:bodyPr>
            <a:lstStyle/>
            <a:p>
              <a:r>
                <a:rPr lang="ja-JP" altLang="en-US" sz="2000" dirty="0">
                  <a:latin typeface="Times New Roman" panose="02020603050405020304" pitchFamily="18" charset="0"/>
                  <a:cs typeface="Times New Roman" panose="02020603050405020304" pitchFamily="18" charset="0"/>
                </a:rPr>
                <a:t>結果の評価</a:t>
              </a:r>
              <a:endParaRPr kumimoji="1" lang="ja-JP" altLang="en-US" sz="2000" dirty="0">
                <a:latin typeface="Times New Roman" panose="02020603050405020304" pitchFamily="18" charset="0"/>
                <a:cs typeface="Times New Roman" panose="02020603050405020304" pitchFamily="18" charset="0"/>
              </a:endParaRPr>
            </a:p>
          </p:txBody>
        </p:sp>
        <p:sp>
          <p:nvSpPr>
            <p:cNvPr id="21" name="テキスト ボックス 20">
              <a:extLst>
                <a:ext uri="{FF2B5EF4-FFF2-40B4-BE49-F238E27FC236}">
                  <a16:creationId xmlns:a16="http://schemas.microsoft.com/office/drawing/2014/main" id="{294F8051-3120-0612-25B5-50CD91213EF6}"/>
                </a:ext>
              </a:extLst>
            </p:cNvPr>
            <p:cNvSpPr txBox="1"/>
            <p:nvPr/>
          </p:nvSpPr>
          <p:spPr>
            <a:xfrm>
              <a:off x="5504298" y="3208916"/>
              <a:ext cx="697627" cy="400110"/>
            </a:xfrm>
            <a:prstGeom prst="rect">
              <a:avLst/>
            </a:prstGeom>
            <a:noFill/>
          </p:spPr>
          <p:txBody>
            <a:bodyPr wrap="none" rtlCol="0">
              <a:spAutoFit/>
            </a:bodyPr>
            <a:lstStyle/>
            <a:p>
              <a:r>
                <a:rPr kumimoji="1" lang="ja-JP" altLang="en-US" sz="2000" dirty="0">
                  <a:latin typeface="Times New Roman" panose="02020603050405020304" pitchFamily="18" charset="0"/>
                  <a:cs typeface="Times New Roman" panose="02020603050405020304" pitchFamily="18" charset="0"/>
                </a:rPr>
                <a:t>実験</a:t>
              </a:r>
            </a:p>
          </p:txBody>
        </p:sp>
        <p:sp>
          <p:nvSpPr>
            <p:cNvPr id="22" name="テキスト ボックス 21">
              <a:extLst>
                <a:ext uri="{FF2B5EF4-FFF2-40B4-BE49-F238E27FC236}">
                  <a16:creationId xmlns:a16="http://schemas.microsoft.com/office/drawing/2014/main" id="{27C251FE-8A01-E444-761A-98C44C6B8065}"/>
                </a:ext>
              </a:extLst>
            </p:cNvPr>
            <p:cNvSpPr txBox="1"/>
            <p:nvPr/>
          </p:nvSpPr>
          <p:spPr>
            <a:xfrm>
              <a:off x="2026335" y="6125065"/>
              <a:ext cx="1980029" cy="400110"/>
            </a:xfrm>
            <a:prstGeom prst="rect">
              <a:avLst/>
            </a:prstGeom>
            <a:noFill/>
          </p:spPr>
          <p:txBody>
            <a:bodyPr wrap="none" rtlCol="0">
              <a:spAutoFit/>
            </a:bodyPr>
            <a:lstStyle/>
            <a:p>
              <a:r>
                <a:rPr kumimoji="1" lang="ja-JP" altLang="en-US" sz="2000" dirty="0">
                  <a:latin typeface="Times New Roman" panose="02020603050405020304" pitchFamily="18" charset="0"/>
                  <a:cs typeface="Times New Roman" panose="02020603050405020304" pitchFamily="18" charset="0"/>
                </a:rPr>
                <a:t>実験条件の決定</a:t>
              </a:r>
            </a:p>
          </p:txBody>
        </p:sp>
        <p:sp>
          <p:nvSpPr>
            <p:cNvPr id="23" name="楕円 22">
              <a:extLst>
                <a:ext uri="{FF2B5EF4-FFF2-40B4-BE49-F238E27FC236}">
                  <a16:creationId xmlns:a16="http://schemas.microsoft.com/office/drawing/2014/main" id="{62D25F73-24E6-FA87-80E4-A2B01FC095B6}"/>
                </a:ext>
              </a:extLst>
            </p:cNvPr>
            <p:cNvSpPr/>
            <p:nvPr/>
          </p:nvSpPr>
          <p:spPr>
            <a:xfrm>
              <a:off x="3209926" y="4724401"/>
              <a:ext cx="723900" cy="70485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矢印コネクタ 25">
            <a:extLst>
              <a:ext uri="{FF2B5EF4-FFF2-40B4-BE49-F238E27FC236}">
                <a16:creationId xmlns:a16="http://schemas.microsoft.com/office/drawing/2014/main" id="{D2EEA470-8214-4849-5AC1-F09CD8B5F758}"/>
              </a:ext>
            </a:extLst>
          </p:cNvPr>
          <p:cNvCxnSpPr/>
          <p:nvPr/>
        </p:nvCxnSpPr>
        <p:spPr>
          <a:xfrm flipV="1">
            <a:off x="6019800" y="4889579"/>
            <a:ext cx="0" cy="13935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376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ベイズ最適化</a:t>
            </a:r>
            <a:endParaRPr kumimoji="1" lang="ja-JP" altLang="en-US" sz="2800" dirty="0"/>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4708981"/>
          </a:xfrm>
          <a:prstGeom prst="rect">
            <a:avLst/>
          </a:prstGeom>
          <a:noFill/>
        </p:spPr>
        <p:txBody>
          <a:bodyPr wrap="square" rtlCol="0">
            <a:spAutoFit/>
          </a:bodyPr>
          <a:lstStyle/>
          <a:p>
            <a:r>
              <a:rPr lang="en-US" altLang="ja-JP" sz="2000" dirty="0"/>
              <a:t>Q. </a:t>
            </a:r>
            <a:r>
              <a:rPr lang="ja-JP" altLang="en-US" sz="2000" dirty="0"/>
              <a:t>ブラックボックスに対して、最適なパラメーターを探すにはどうすればよいのだろうか。</a:t>
            </a:r>
            <a:endParaRPr lang="en-US" altLang="ja-JP" sz="2000" dirty="0"/>
          </a:p>
          <a:p>
            <a:endParaRPr lang="en-US" altLang="ja-JP" sz="2000" dirty="0"/>
          </a:p>
          <a:p>
            <a:r>
              <a:rPr lang="en-US" altLang="ja-JP" sz="2000" dirty="0"/>
              <a:t>	</a:t>
            </a:r>
            <a:r>
              <a:rPr lang="ja-JP" altLang="en-US" sz="2000" dirty="0"/>
              <a:t>案</a:t>
            </a:r>
            <a:r>
              <a:rPr lang="en-US" altLang="ja-JP" sz="2000" dirty="0"/>
              <a:t>1. </a:t>
            </a:r>
            <a:r>
              <a:rPr lang="ja-JP" altLang="en-US" sz="2000" dirty="0"/>
              <a:t>今ある中で</a:t>
            </a:r>
            <a:r>
              <a:rPr lang="en-US" altLang="ja-JP" sz="2000" dirty="0"/>
              <a:t>best</a:t>
            </a:r>
            <a:r>
              <a:rPr lang="ja-JP" altLang="en-US" sz="2000" dirty="0"/>
              <a:t>なパラメーター周辺を探す</a:t>
            </a:r>
            <a:endParaRPr lang="en-US" altLang="ja-JP" sz="2000" dirty="0"/>
          </a:p>
          <a:p>
            <a:r>
              <a:rPr lang="en-US" altLang="ja-JP" sz="2000" dirty="0"/>
              <a:t>	</a:t>
            </a:r>
            <a:r>
              <a:rPr lang="ja-JP" altLang="en-US" sz="2000" dirty="0"/>
              <a:t>案</a:t>
            </a:r>
            <a:r>
              <a:rPr lang="en-US" altLang="ja-JP" sz="2000" dirty="0"/>
              <a:t>2. </a:t>
            </a:r>
            <a:r>
              <a:rPr lang="ja-JP" altLang="en-US" sz="2000" dirty="0"/>
              <a:t>パラメーターを片っ端からしらみつぶしに探す</a:t>
            </a:r>
            <a:endParaRPr lang="en-US" altLang="ja-JP" sz="2000" dirty="0"/>
          </a:p>
          <a:p>
            <a:r>
              <a:rPr lang="en-US" altLang="ja-JP" sz="2000" dirty="0"/>
              <a:t>	</a:t>
            </a:r>
            <a:r>
              <a:rPr lang="ja-JP" altLang="en-US" sz="2000" dirty="0"/>
              <a:t>案</a:t>
            </a:r>
            <a:r>
              <a:rPr lang="en-US" altLang="ja-JP" sz="2000" dirty="0"/>
              <a:t>3. </a:t>
            </a:r>
            <a:r>
              <a:rPr lang="ja-JP" altLang="en-US" sz="2000" dirty="0"/>
              <a:t>分布を予測し、予測に従って探す</a:t>
            </a:r>
            <a:endParaRPr lang="en-US" altLang="ja-JP" sz="2000" dirty="0"/>
          </a:p>
          <a:p>
            <a:r>
              <a:rPr lang="en-US" altLang="ja-JP" sz="2000" dirty="0"/>
              <a:t>	</a:t>
            </a:r>
            <a:r>
              <a:rPr lang="ja-JP" altLang="en-US" sz="2000" dirty="0"/>
              <a:t>案</a:t>
            </a:r>
            <a:r>
              <a:rPr lang="en-US" altLang="ja-JP" sz="2000" dirty="0"/>
              <a:t>4. </a:t>
            </a:r>
            <a:r>
              <a:rPr lang="ja-JP" altLang="en-US" sz="2000" dirty="0"/>
              <a:t>経験則に基づいた勘</a:t>
            </a:r>
            <a:endParaRPr lang="en-US" altLang="ja-JP" sz="2000" dirty="0"/>
          </a:p>
          <a:p>
            <a:endParaRPr lang="en-US" altLang="ja-JP" sz="2000" dirty="0"/>
          </a:p>
          <a:p>
            <a:pPr marL="342900" indent="-342900">
              <a:buFont typeface="Arial" panose="020B0604020202020204" pitchFamily="34" charset="0"/>
              <a:buChar char="•"/>
            </a:pPr>
            <a:r>
              <a:rPr lang="ja-JP" altLang="en-US" sz="2000" dirty="0"/>
              <a:t>普通の人なら案</a:t>
            </a:r>
            <a:r>
              <a:rPr lang="en-US" altLang="ja-JP" sz="2000" dirty="0"/>
              <a:t>1</a:t>
            </a:r>
            <a:r>
              <a:rPr lang="ja-JP" altLang="en-US" sz="2000" dirty="0"/>
              <a:t>か案</a:t>
            </a:r>
            <a:r>
              <a:rPr lang="en-US" altLang="ja-JP" sz="2000" dirty="0"/>
              <a:t>4</a:t>
            </a:r>
            <a:r>
              <a:rPr lang="ja-JP" altLang="en-US" sz="2000" dirty="0"/>
              <a:t> ？</a:t>
            </a:r>
            <a:endParaRPr lang="en-US" altLang="ja-JP" sz="2000" dirty="0"/>
          </a:p>
          <a:p>
            <a:r>
              <a:rPr lang="ja-JP" altLang="en-US" sz="2000" dirty="0"/>
              <a:t>　 パラメーター数が少ないなら案</a:t>
            </a:r>
            <a:r>
              <a:rPr lang="en-US" altLang="ja-JP" sz="2000" dirty="0"/>
              <a:t>2</a:t>
            </a:r>
            <a:r>
              <a:rPr lang="ja-JP" altLang="en-US" sz="2000" dirty="0"/>
              <a:t>も不可能ではない</a:t>
            </a:r>
            <a:endParaRPr lang="en-US" altLang="ja-JP" sz="2000" dirty="0"/>
          </a:p>
          <a:p>
            <a:pPr marL="342900" indent="-342900">
              <a:buFont typeface="Arial" panose="020B0604020202020204" pitchFamily="34" charset="0"/>
              <a:buChar char="•"/>
            </a:pPr>
            <a:r>
              <a:rPr lang="ja-JP" altLang="en-US" sz="2000" dirty="0"/>
              <a:t>機械に</a:t>
            </a:r>
            <a:r>
              <a:rPr lang="en-US" altLang="ja-JP" sz="2000" dirty="0"/>
              <a:t>’</a:t>
            </a:r>
            <a:r>
              <a:rPr lang="ja-JP" altLang="en-US" sz="2000" dirty="0"/>
              <a:t>勘</a:t>
            </a:r>
            <a:r>
              <a:rPr lang="en-US" altLang="ja-JP" sz="2000" dirty="0"/>
              <a:t>’</a:t>
            </a:r>
            <a:r>
              <a:rPr lang="ja-JP" altLang="en-US" sz="2000" dirty="0"/>
              <a:t>は存在しないので、案</a:t>
            </a:r>
            <a:r>
              <a:rPr lang="en-US" altLang="ja-JP" sz="2000" dirty="0"/>
              <a:t>1</a:t>
            </a:r>
            <a:r>
              <a:rPr lang="ja-JP" altLang="en-US" sz="2000" dirty="0"/>
              <a:t>か案</a:t>
            </a:r>
            <a:r>
              <a:rPr lang="en-US" altLang="ja-JP" sz="2000" dirty="0"/>
              <a:t>3</a:t>
            </a:r>
            <a:r>
              <a:rPr lang="ja-JP" altLang="en-US" sz="2000" dirty="0"/>
              <a:t>がほとんど</a:t>
            </a:r>
            <a:endParaRPr lang="en-US" altLang="ja-JP" sz="2000" dirty="0"/>
          </a:p>
          <a:p>
            <a:endParaRPr lang="en-US" altLang="ja-JP" sz="2000" dirty="0"/>
          </a:p>
          <a:p>
            <a:pPr algn="ctr"/>
            <a:r>
              <a:rPr lang="ja-JP" altLang="en-US" sz="2000" dirty="0"/>
              <a:t>ベイズ最適化は</a:t>
            </a:r>
            <a:endParaRPr lang="en-US" altLang="ja-JP" sz="2000" dirty="0"/>
          </a:p>
          <a:p>
            <a:pPr algn="ctr"/>
            <a:r>
              <a:rPr lang="ja-JP" altLang="en-US" sz="2000" b="1" u="sng" dirty="0"/>
              <a:t>データに合う関数</a:t>
            </a:r>
            <a:r>
              <a:rPr kumimoji="1" lang="ja-JP" altLang="en-US" sz="2000" b="1" u="sng" dirty="0"/>
              <a:t>を予測することで、最適解を効率的に探す手法</a:t>
            </a:r>
            <a:r>
              <a:rPr kumimoji="1" lang="en-US" altLang="ja-JP" sz="2000" b="1" u="sng" dirty="0"/>
              <a:t>(</a:t>
            </a:r>
            <a:r>
              <a:rPr kumimoji="1" lang="ja-JP" altLang="en-US" sz="2000" b="1" u="sng" dirty="0"/>
              <a:t>案</a:t>
            </a:r>
            <a:r>
              <a:rPr lang="en-US" altLang="ja-JP" sz="2000" b="1" u="sng" dirty="0"/>
              <a:t>3</a:t>
            </a:r>
            <a:r>
              <a:rPr kumimoji="1" lang="en-US" altLang="ja-JP" sz="2000" b="1" u="sng" dirty="0"/>
              <a:t>)</a:t>
            </a:r>
          </a:p>
          <a:p>
            <a:r>
              <a:rPr kumimoji="1" lang="en-US" altLang="ja-JP" sz="2000" dirty="0"/>
              <a:t>		</a:t>
            </a:r>
            <a:r>
              <a:rPr kumimoji="1" lang="ja-JP" altLang="en-US" sz="2000" dirty="0"/>
              <a:t>・関数の予測</a:t>
            </a:r>
            <a:endParaRPr kumimoji="1" lang="en-US" altLang="ja-JP" sz="2000" dirty="0"/>
          </a:p>
          <a:p>
            <a:r>
              <a:rPr lang="en-US" altLang="ja-JP" sz="2000" dirty="0"/>
              <a:t>		</a:t>
            </a:r>
            <a:r>
              <a:rPr lang="ja-JP" altLang="en-US" sz="2000" dirty="0"/>
              <a:t>・予測した関数が最小</a:t>
            </a:r>
            <a:r>
              <a:rPr lang="en-US" altLang="ja-JP" sz="2000" dirty="0"/>
              <a:t>(</a:t>
            </a:r>
            <a:r>
              <a:rPr lang="ja-JP" altLang="en-US" sz="2000" dirty="0"/>
              <a:t>最大</a:t>
            </a:r>
            <a:r>
              <a:rPr lang="en-US" altLang="ja-JP" sz="2000" dirty="0"/>
              <a:t>)</a:t>
            </a:r>
            <a:r>
              <a:rPr lang="ja-JP" altLang="en-US" sz="2000" dirty="0"/>
              <a:t>となるパラメーターの予測</a:t>
            </a:r>
            <a:endParaRPr kumimoji="1" lang="en-US" altLang="ja-JP" sz="2000" dirty="0"/>
          </a:p>
        </p:txBody>
      </p:sp>
    </p:spTree>
    <p:extLst>
      <p:ext uri="{BB962C8B-B14F-4D97-AF65-F5344CB8AC3E}">
        <p14:creationId xmlns:p14="http://schemas.microsoft.com/office/powerpoint/2010/main" val="1178889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関数予測</a:t>
            </a:r>
          </a:p>
        </p:txBody>
      </p:sp>
      <p:grpSp>
        <p:nvGrpSpPr>
          <p:cNvPr id="7" name="グループ化 6">
            <a:extLst>
              <a:ext uri="{FF2B5EF4-FFF2-40B4-BE49-F238E27FC236}">
                <a16:creationId xmlns:a16="http://schemas.microsoft.com/office/drawing/2014/main" id="{7154D4CD-F3E3-B288-52AA-5F3495A2E15F}"/>
              </a:ext>
            </a:extLst>
          </p:cNvPr>
          <p:cNvGrpSpPr/>
          <p:nvPr/>
        </p:nvGrpSpPr>
        <p:grpSpPr>
          <a:xfrm>
            <a:off x="6369631" y="2521594"/>
            <a:ext cx="4262875" cy="3326098"/>
            <a:chOff x="1016581" y="2521594"/>
            <a:chExt cx="4262875" cy="3326098"/>
          </a:xfrm>
        </p:grpSpPr>
        <p:pic>
          <p:nvPicPr>
            <p:cNvPr id="4" name="図 3">
              <a:extLst>
                <a:ext uri="{FF2B5EF4-FFF2-40B4-BE49-F238E27FC236}">
                  <a16:creationId xmlns:a16="http://schemas.microsoft.com/office/drawing/2014/main" id="{9D258246-7039-C669-B0E3-D46C3377F313}"/>
                </a:ext>
              </a:extLst>
            </p:cNvPr>
            <p:cNvPicPr>
              <a:picLocks noChangeAspect="1"/>
            </p:cNvPicPr>
            <p:nvPr/>
          </p:nvPicPr>
          <p:blipFill rotWithShape="1">
            <a:blip r:embed="rId2">
              <a:extLst>
                <a:ext uri="{28A0092B-C50C-407E-A947-70E740481C1C}">
                  <a14:useLocalDpi xmlns:a14="http://schemas.microsoft.com/office/drawing/2010/main" val="0"/>
                </a:ext>
              </a:extLst>
            </a:blip>
            <a:srcRect l="6136" t="10008" r="8169" b="4276"/>
            <a:stretch/>
          </p:blipFill>
          <p:spPr>
            <a:xfrm>
              <a:off x="1216635" y="2521594"/>
              <a:ext cx="4062821" cy="3047858"/>
            </a:xfrm>
            <a:prstGeom prst="rect">
              <a:avLst/>
            </a:prstGeom>
          </p:spPr>
        </p:pic>
        <p:sp>
          <p:nvSpPr>
            <p:cNvPr id="5" name="テキスト ボックス 4">
              <a:extLst>
                <a:ext uri="{FF2B5EF4-FFF2-40B4-BE49-F238E27FC236}">
                  <a16:creationId xmlns:a16="http://schemas.microsoft.com/office/drawing/2014/main" id="{8A77798B-5DB4-7CE0-04C4-DB1BA9CC3509}"/>
                </a:ext>
              </a:extLst>
            </p:cNvPr>
            <p:cNvSpPr txBox="1"/>
            <p:nvPr/>
          </p:nvSpPr>
          <p:spPr>
            <a:xfrm>
              <a:off x="2232382" y="5478360"/>
              <a:ext cx="2031325" cy="369332"/>
            </a:xfrm>
            <a:prstGeom prst="rect">
              <a:avLst/>
            </a:prstGeom>
            <a:noFill/>
          </p:spPr>
          <p:txBody>
            <a:bodyPr wrap="none" rtlCol="0">
              <a:spAutoFit/>
            </a:bodyPr>
            <a:lstStyle/>
            <a:p>
              <a:r>
                <a:rPr kumimoji="1" lang="ja-JP" altLang="en-US" dirty="0"/>
                <a:t>入力パラメーター</a:t>
              </a:r>
            </a:p>
          </p:txBody>
        </p:sp>
        <p:sp>
          <p:nvSpPr>
            <p:cNvPr id="6" name="テキスト ボックス 5">
              <a:extLst>
                <a:ext uri="{FF2B5EF4-FFF2-40B4-BE49-F238E27FC236}">
                  <a16:creationId xmlns:a16="http://schemas.microsoft.com/office/drawing/2014/main" id="{EDBAC7CC-1413-DA54-5B72-B194E69C25E5}"/>
                </a:ext>
              </a:extLst>
            </p:cNvPr>
            <p:cNvSpPr txBox="1"/>
            <p:nvPr/>
          </p:nvSpPr>
          <p:spPr>
            <a:xfrm rot="16200000">
              <a:off x="739582" y="3745882"/>
              <a:ext cx="954107" cy="400110"/>
            </a:xfrm>
            <a:prstGeom prst="rect">
              <a:avLst/>
            </a:prstGeom>
            <a:noFill/>
          </p:spPr>
          <p:txBody>
            <a:bodyPr wrap="none" rtlCol="0">
              <a:spAutoFit/>
            </a:bodyPr>
            <a:lstStyle/>
            <a:p>
              <a:r>
                <a:rPr kumimoji="1" lang="ja-JP" altLang="en-US" sz="2000" dirty="0"/>
                <a:t>測定値</a:t>
              </a:r>
            </a:p>
          </p:txBody>
        </p:sp>
      </p:grpSp>
      <p:pic>
        <p:nvPicPr>
          <p:cNvPr id="2050" name="Picture 2" descr="困った顔で働く会社員のイラスト（男性）">
            <a:extLst>
              <a:ext uri="{FF2B5EF4-FFF2-40B4-BE49-F238E27FC236}">
                <a16:creationId xmlns:a16="http://schemas.microsoft.com/office/drawing/2014/main" id="{0BF30DC5-AB70-0253-DEC4-4063EE5BF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023" y="364309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思考の吹き出し: 雲形 7">
            <a:extLst>
              <a:ext uri="{FF2B5EF4-FFF2-40B4-BE49-F238E27FC236}">
                <a16:creationId xmlns:a16="http://schemas.microsoft.com/office/drawing/2014/main" id="{9802241E-3739-D1BB-D0C5-CB8ECC753F19}"/>
              </a:ext>
            </a:extLst>
          </p:cNvPr>
          <p:cNvSpPr/>
          <p:nvPr/>
        </p:nvSpPr>
        <p:spPr>
          <a:xfrm>
            <a:off x="742950" y="2663434"/>
            <a:ext cx="2828589" cy="1527566"/>
          </a:xfrm>
          <a:prstGeom prst="cloudCallout">
            <a:avLst>
              <a:gd name="adj1" fmla="val 64952"/>
              <a:gd name="adj2" fmla="val 4517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相関は</a:t>
            </a:r>
            <a:r>
              <a:rPr lang="en-US" altLang="ja-JP" dirty="0">
                <a:solidFill>
                  <a:schemeClr val="tx1"/>
                </a:solidFill>
              </a:rPr>
              <a:t>…</a:t>
            </a:r>
            <a:r>
              <a:rPr lang="ja-JP" altLang="en-US" dirty="0">
                <a:solidFill>
                  <a:schemeClr val="tx1"/>
                </a:solidFill>
              </a:rPr>
              <a:t>？</a:t>
            </a:r>
            <a:endParaRPr kumimoji="1" lang="ja-JP" altLang="en-US" dirty="0">
              <a:solidFill>
                <a:schemeClr val="tx1"/>
              </a:solidFill>
            </a:endParaRPr>
          </a:p>
        </p:txBody>
      </p:sp>
    </p:spTree>
    <p:extLst>
      <p:ext uri="{BB962C8B-B14F-4D97-AF65-F5344CB8AC3E}">
        <p14:creationId xmlns:p14="http://schemas.microsoft.com/office/powerpoint/2010/main" val="2805083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関数予測</a:t>
            </a:r>
            <a:endParaRPr kumimoji="1" lang="ja-JP" altLang="en-US" sz="2800" dirty="0"/>
          </a:p>
        </p:txBody>
      </p:sp>
      <p:grpSp>
        <p:nvGrpSpPr>
          <p:cNvPr id="7" name="グループ化 6">
            <a:extLst>
              <a:ext uri="{FF2B5EF4-FFF2-40B4-BE49-F238E27FC236}">
                <a16:creationId xmlns:a16="http://schemas.microsoft.com/office/drawing/2014/main" id="{7154D4CD-F3E3-B288-52AA-5F3495A2E15F}"/>
              </a:ext>
            </a:extLst>
          </p:cNvPr>
          <p:cNvGrpSpPr/>
          <p:nvPr/>
        </p:nvGrpSpPr>
        <p:grpSpPr>
          <a:xfrm>
            <a:off x="6369631" y="2521594"/>
            <a:ext cx="4262875" cy="3326098"/>
            <a:chOff x="1016581" y="2521594"/>
            <a:chExt cx="4262875" cy="3326098"/>
          </a:xfrm>
        </p:grpSpPr>
        <p:pic>
          <p:nvPicPr>
            <p:cNvPr id="4" name="図 3">
              <a:extLst>
                <a:ext uri="{FF2B5EF4-FFF2-40B4-BE49-F238E27FC236}">
                  <a16:creationId xmlns:a16="http://schemas.microsoft.com/office/drawing/2014/main" id="{9D258246-7039-C669-B0E3-D46C3377F313}"/>
                </a:ext>
              </a:extLst>
            </p:cNvPr>
            <p:cNvPicPr>
              <a:picLocks noChangeAspect="1"/>
            </p:cNvPicPr>
            <p:nvPr/>
          </p:nvPicPr>
          <p:blipFill rotWithShape="1">
            <a:blip r:embed="rId2">
              <a:extLst>
                <a:ext uri="{28A0092B-C50C-407E-A947-70E740481C1C}">
                  <a14:useLocalDpi xmlns:a14="http://schemas.microsoft.com/office/drawing/2010/main" val="0"/>
                </a:ext>
              </a:extLst>
            </a:blip>
            <a:srcRect l="6136" t="10008" r="8169" b="4276"/>
            <a:stretch/>
          </p:blipFill>
          <p:spPr>
            <a:xfrm>
              <a:off x="1216635" y="2521594"/>
              <a:ext cx="4062821" cy="3047858"/>
            </a:xfrm>
            <a:prstGeom prst="rect">
              <a:avLst/>
            </a:prstGeom>
          </p:spPr>
        </p:pic>
        <p:sp>
          <p:nvSpPr>
            <p:cNvPr id="5" name="テキスト ボックス 4">
              <a:extLst>
                <a:ext uri="{FF2B5EF4-FFF2-40B4-BE49-F238E27FC236}">
                  <a16:creationId xmlns:a16="http://schemas.microsoft.com/office/drawing/2014/main" id="{8A77798B-5DB4-7CE0-04C4-DB1BA9CC3509}"/>
                </a:ext>
              </a:extLst>
            </p:cNvPr>
            <p:cNvSpPr txBox="1"/>
            <p:nvPr/>
          </p:nvSpPr>
          <p:spPr>
            <a:xfrm>
              <a:off x="2232382" y="5478360"/>
              <a:ext cx="2031325" cy="369332"/>
            </a:xfrm>
            <a:prstGeom prst="rect">
              <a:avLst/>
            </a:prstGeom>
            <a:noFill/>
          </p:spPr>
          <p:txBody>
            <a:bodyPr wrap="none" rtlCol="0">
              <a:spAutoFit/>
            </a:bodyPr>
            <a:lstStyle/>
            <a:p>
              <a:r>
                <a:rPr kumimoji="1" lang="ja-JP" altLang="en-US" dirty="0"/>
                <a:t>入力パラメーター</a:t>
              </a:r>
            </a:p>
          </p:txBody>
        </p:sp>
        <p:sp>
          <p:nvSpPr>
            <p:cNvPr id="6" name="テキスト ボックス 5">
              <a:extLst>
                <a:ext uri="{FF2B5EF4-FFF2-40B4-BE49-F238E27FC236}">
                  <a16:creationId xmlns:a16="http://schemas.microsoft.com/office/drawing/2014/main" id="{EDBAC7CC-1413-DA54-5B72-B194E69C25E5}"/>
                </a:ext>
              </a:extLst>
            </p:cNvPr>
            <p:cNvSpPr txBox="1"/>
            <p:nvPr/>
          </p:nvSpPr>
          <p:spPr>
            <a:xfrm rot="16200000">
              <a:off x="739582" y="3745882"/>
              <a:ext cx="954107" cy="400110"/>
            </a:xfrm>
            <a:prstGeom prst="rect">
              <a:avLst/>
            </a:prstGeom>
            <a:noFill/>
          </p:spPr>
          <p:txBody>
            <a:bodyPr wrap="none" rtlCol="0">
              <a:spAutoFit/>
            </a:bodyPr>
            <a:lstStyle/>
            <a:p>
              <a:r>
                <a:rPr kumimoji="1" lang="ja-JP" altLang="en-US" sz="2000" dirty="0"/>
                <a:t>測定値</a:t>
              </a:r>
            </a:p>
          </p:txBody>
        </p:sp>
      </p:grpSp>
      <p:cxnSp>
        <p:nvCxnSpPr>
          <p:cNvPr id="9" name="直線コネクタ 8">
            <a:extLst>
              <a:ext uri="{FF2B5EF4-FFF2-40B4-BE49-F238E27FC236}">
                <a16:creationId xmlns:a16="http://schemas.microsoft.com/office/drawing/2014/main" id="{099C7439-8EDE-2551-B581-BCE818E0841C}"/>
              </a:ext>
            </a:extLst>
          </p:cNvPr>
          <p:cNvCxnSpPr/>
          <p:nvPr/>
        </p:nvCxnSpPr>
        <p:spPr>
          <a:xfrm flipV="1">
            <a:off x="7010400" y="3790950"/>
            <a:ext cx="3514725" cy="495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困った顔で働く会社員のイラスト（男性）">
            <a:extLst>
              <a:ext uri="{FF2B5EF4-FFF2-40B4-BE49-F238E27FC236}">
                <a16:creationId xmlns:a16="http://schemas.microsoft.com/office/drawing/2014/main" id="{0BF30DC5-AB70-0253-DEC4-4063EE5BF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023" y="364309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思考の吹き出し: 雲形 7">
            <a:extLst>
              <a:ext uri="{FF2B5EF4-FFF2-40B4-BE49-F238E27FC236}">
                <a16:creationId xmlns:a16="http://schemas.microsoft.com/office/drawing/2014/main" id="{9802241E-3739-D1BB-D0C5-CB8ECC753F19}"/>
              </a:ext>
            </a:extLst>
          </p:cNvPr>
          <p:cNvSpPr/>
          <p:nvPr/>
        </p:nvSpPr>
        <p:spPr>
          <a:xfrm>
            <a:off x="742950" y="2663434"/>
            <a:ext cx="2828589" cy="1527566"/>
          </a:xfrm>
          <a:prstGeom prst="cloudCallout">
            <a:avLst>
              <a:gd name="adj1" fmla="val 64952"/>
              <a:gd name="adj2" fmla="val 4517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直線か</a:t>
            </a:r>
            <a:r>
              <a:rPr kumimoji="1" lang="en-US" altLang="ja-JP" dirty="0">
                <a:solidFill>
                  <a:schemeClr val="tx1"/>
                </a:solidFill>
              </a:rPr>
              <a:t>…</a:t>
            </a:r>
            <a:r>
              <a:rPr kumimoji="1" lang="ja-JP" altLang="en-US" dirty="0">
                <a:solidFill>
                  <a:schemeClr val="tx1"/>
                </a:solidFill>
              </a:rPr>
              <a:t>？</a:t>
            </a:r>
          </a:p>
        </p:txBody>
      </p:sp>
    </p:spTree>
    <p:extLst>
      <p:ext uri="{BB962C8B-B14F-4D97-AF65-F5344CB8AC3E}">
        <p14:creationId xmlns:p14="http://schemas.microsoft.com/office/powerpoint/2010/main" val="1545667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関数予測</a:t>
            </a:r>
            <a:endParaRPr kumimoji="1" lang="ja-JP" altLang="en-US" sz="2800" dirty="0"/>
          </a:p>
        </p:txBody>
      </p:sp>
      <p:grpSp>
        <p:nvGrpSpPr>
          <p:cNvPr id="7" name="グループ化 6">
            <a:extLst>
              <a:ext uri="{FF2B5EF4-FFF2-40B4-BE49-F238E27FC236}">
                <a16:creationId xmlns:a16="http://schemas.microsoft.com/office/drawing/2014/main" id="{7154D4CD-F3E3-B288-52AA-5F3495A2E15F}"/>
              </a:ext>
            </a:extLst>
          </p:cNvPr>
          <p:cNvGrpSpPr/>
          <p:nvPr/>
        </p:nvGrpSpPr>
        <p:grpSpPr>
          <a:xfrm>
            <a:off x="6369631" y="2521594"/>
            <a:ext cx="4262875" cy="3326098"/>
            <a:chOff x="1016581" y="2521594"/>
            <a:chExt cx="4262875" cy="3326098"/>
          </a:xfrm>
        </p:grpSpPr>
        <p:pic>
          <p:nvPicPr>
            <p:cNvPr id="4" name="図 3">
              <a:extLst>
                <a:ext uri="{FF2B5EF4-FFF2-40B4-BE49-F238E27FC236}">
                  <a16:creationId xmlns:a16="http://schemas.microsoft.com/office/drawing/2014/main" id="{9D258246-7039-C669-B0E3-D46C3377F313}"/>
                </a:ext>
              </a:extLst>
            </p:cNvPr>
            <p:cNvPicPr>
              <a:picLocks noChangeAspect="1"/>
            </p:cNvPicPr>
            <p:nvPr/>
          </p:nvPicPr>
          <p:blipFill rotWithShape="1">
            <a:blip r:embed="rId2">
              <a:extLst>
                <a:ext uri="{28A0092B-C50C-407E-A947-70E740481C1C}">
                  <a14:useLocalDpi xmlns:a14="http://schemas.microsoft.com/office/drawing/2010/main" val="0"/>
                </a:ext>
              </a:extLst>
            </a:blip>
            <a:srcRect l="6136" t="10008" r="8169" b="4276"/>
            <a:stretch/>
          </p:blipFill>
          <p:spPr>
            <a:xfrm>
              <a:off x="1216635" y="2521594"/>
              <a:ext cx="4062821" cy="3047858"/>
            </a:xfrm>
            <a:prstGeom prst="rect">
              <a:avLst/>
            </a:prstGeom>
          </p:spPr>
        </p:pic>
        <p:sp>
          <p:nvSpPr>
            <p:cNvPr id="5" name="テキスト ボックス 4">
              <a:extLst>
                <a:ext uri="{FF2B5EF4-FFF2-40B4-BE49-F238E27FC236}">
                  <a16:creationId xmlns:a16="http://schemas.microsoft.com/office/drawing/2014/main" id="{8A77798B-5DB4-7CE0-04C4-DB1BA9CC3509}"/>
                </a:ext>
              </a:extLst>
            </p:cNvPr>
            <p:cNvSpPr txBox="1"/>
            <p:nvPr/>
          </p:nvSpPr>
          <p:spPr>
            <a:xfrm>
              <a:off x="2232382" y="5478360"/>
              <a:ext cx="2031325" cy="369332"/>
            </a:xfrm>
            <a:prstGeom prst="rect">
              <a:avLst/>
            </a:prstGeom>
            <a:noFill/>
          </p:spPr>
          <p:txBody>
            <a:bodyPr wrap="none" rtlCol="0">
              <a:spAutoFit/>
            </a:bodyPr>
            <a:lstStyle/>
            <a:p>
              <a:r>
                <a:rPr kumimoji="1" lang="ja-JP" altLang="en-US" dirty="0"/>
                <a:t>入力パラメーター</a:t>
              </a:r>
            </a:p>
          </p:txBody>
        </p:sp>
        <p:sp>
          <p:nvSpPr>
            <p:cNvPr id="6" name="テキスト ボックス 5">
              <a:extLst>
                <a:ext uri="{FF2B5EF4-FFF2-40B4-BE49-F238E27FC236}">
                  <a16:creationId xmlns:a16="http://schemas.microsoft.com/office/drawing/2014/main" id="{EDBAC7CC-1413-DA54-5B72-B194E69C25E5}"/>
                </a:ext>
              </a:extLst>
            </p:cNvPr>
            <p:cNvSpPr txBox="1"/>
            <p:nvPr/>
          </p:nvSpPr>
          <p:spPr>
            <a:xfrm rot="16200000">
              <a:off x="739582" y="3745882"/>
              <a:ext cx="954107" cy="400110"/>
            </a:xfrm>
            <a:prstGeom prst="rect">
              <a:avLst/>
            </a:prstGeom>
            <a:noFill/>
          </p:spPr>
          <p:txBody>
            <a:bodyPr wrap="none" rtlCol="0">
              <a:spAutoFit/>
            </a:bodyPr>
            <a:lstStyle/>
            <a:p>
              <a:r>
                <a:rPr kumimoji="1" lang="ja-JP" altLang="en-US" sz="2000" dirty="0"/>
                <a:t>測定値</a:t>
              </a:r>
            </a:p>
          </p:txBody>
        </p:sp>
      </p:grpSp>
      <p:sp>
        <p:nvSpPr>
          <p:cNvPr id="11" name="フリーフォーム: 図形 10">
            <a:extLst>
              <a:ext uri="{FF2B5EF4-FFF2-40B4-BE49-F238E27FC236}">
                <a16:creationId xmlns:a16="http://schemas.microsoft.com/office/drawing/2014/main" id="{6B6D2136-C879-6DEA-F184-73164AAE6CA3}"/>
              </a:ext>
            </a:extLst>
          </p:cNvPr>
          <p:cNvSpPr/>
          <p:nvPr/>
        </p:nvSpPr>
        <p:spPr>
          <a:xfrm>
            <a:off x="7134225" y="3381375"/>
            <a:ext cx="3219450" cy="1118966"/>
          </a:xfrm>
          <a:custGeom>
            <a:avLst/>
            <a:gdLst>
              <a:gd name="connsiteX0" fmla="*/ 0 w 3219450"/>
              <a:gd name="connsiteY0" fmla="*/ 419100 h 1118966"/>
              <a:gd name="connsiteX1" fmla="*/ 885825 w 3219450"/>
              <a:gd name="connsiteY1" fmla="*/ 1076325 h 1118966"/>
              <a:gd name="connsiteX2" fmla="*/ 1628775 w 3219450"/>
              <a:gd name="connsiteY2" fmla="*/ 419100 h 1118966"/>
              <a:gd name="connsiteX3" fmla="*/ 2524125 w 3219450"/>
              <a:gd name="connsiteY3" fmla="*/ 1114425 h 1118966"/>
              <a:gd name="connsiteX4" fmla="*/ 3219450 w 3219450"/>
              <a:gd name="connsiteY4" fmla="*/ 0 h 1118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1118966">
                <a:moveTo>
                  <a:pt x="0" y="419100"/>
                </a:moveTo>
                <a:cubicBezTo>
                  <a:pt x="307181" y="747712"/>
                  <a:pt x="614363" y="1076325"/>
                  <a:pt x="885825" y="1076325"/>
                </a:cubicBezTo>
                <a:cubicBezTo>
                  <a:pt x="1157287" y="1076325"/>
                  <a:pt x="1355725" y="412750"/>
                  <a:pt x="1628775" y="419100"/>
                </a:cubicBezTo>
                <a:cubicBezTo>
                  <a:pt x="1901825" y="425450"/>
                  <a:pt x="2259013" y="1184275"/>
                  <a:pt x="2524125" y="1114425"/>
                </a:cubicBezTo>
                <a:cubicBezTo>
                  <a:pt x="2789238" y="1044575"/>
                  <a:pt x="3004344" y="522287"/>
                  <a:pt x="3219450" y="0"/>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descr="困った顔で働く会社員のイラスト（男性）">
            <a:extLst>
              <a:ext uri="{FF2B5EF4-FFF2-40B4-BE49-F238E27FC236}">
                <a16:creationId xmlns:a16="http://schemas.microsoft.com/office/drawing/2014/main" id="{0BF30DC5-AB70-0253-DEC4-4063EE5BF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023" y="364309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思考の吹き出し: 雲形 7">
            <a:extLst>
              <a:ext uri="{FF2B5EF4-FFF2-40B4-BE49-F238E27FC236}">
                <a16:creationId xmlns:a16="http://schemas.microsoft.com/office/drawing/2014/main" id="{9802241E-3739-D1BB-D0C5-CB8ECC753F19}"/>
              </a:ext>
            </a:extLst>
          </p:cNvPr>
          <p:cNvSpPr/>
          <p:nvPr/>
        </p:nvSpPr>
        <p:spPr>
          <a:xfrm>
            <a:off x="742950" y="2663434"/>
            <a:ext cx="2828589" cy="1527566"/>
          </a:xfrm>
          <a:prstGeom prst="cloudCallout">
            <a:avLst>
              <a:gd name="adj1" fmla="val 64952"/>
              <a:gd name="adj2" fmla="val 4517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こんな感じ？</a:t>
            </a:r>
            <a:endParaRPr kumimoji="1" lang="ja-JP" altLang="en-US" dirty="0">
              <a:solidFill>
                <a:schemeClr val="tx1"/>
              </a:solidFill>
            </a:endParaRPr>
          </a:p>
        </p:txBody>
      </p:sp>
    </p:spTree>
    <p:extLst>
      <p:ext uri="{BB962C8B-B14F-4D97-AF65-F5344CB8AC3E}">
        <p14:creationId xmlns:p14="http://schemas.microsoft.com/office/powerpoint/2010/main" val="125617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関数予測</a:t>
            </a:r>
            <a:endParaRPr kumimoji="1" lang="ja-JP" altLang="en-US" sz="2800" dirty="0"/>
          </a:p>
        </p:txBody>
      </p:sp>
      <p:grpSp>
        <p:nvGrpSpPr>
          <p:cNvPr id="7" name="グループ化 6">
            <a:extLst>
              <a:ext uri="{FF2B5EF4-FFF2-40B4-BE49-F238E27FC236}">
                <a16:creationId xmlns:a16="http://schemas.microsoft.com/office/drawing/2014/main" id="{7154D4CD-F3E3-B288-52AA-5F3495A2E15F}"/>
              </a:ext>
            </a:extLst>
          </p:cNvPr>
          <p:cNvGrpSpPr/>
          <p:nvPr/>
        </p:nvGrpSpPr>
        <p:grpSpPr>
          <a:xfrm>
            <a:off x="6369631" y="2521594"/>
            <a:ext cx="4262875" cy="3326098"/>
            <a:chOff x="1016581" y="2521594"/>
            <a:chExt cx="4262875" cy="3326098"/>
          </a:xfrm>
        </p:grpSpPr>
        <p:pic>
          <p:nvPicPr>
            <p:cNvPr id="4" name="図 3">
              <a:extLst>
                <a:ext uri="{FF2B5EF4-FFF2-40B4-BE49-F238E27FC236}">
                  <a16:creationId xmlns:a16="http://schemas.microsoft.com/office/drawing/2014/main" id="{9D258246-7039-C669-B0E3-D46C3377F313}"/>
                </a:ext>
              </a:extLst>
            </p:cNvPr>
            <p:cNvPicPr>
              <a:picLocks noChangeAspect="1"/>
            </p:cNvPicPr>
            <p:nvPr/>
          </p:nvPicPr>
          <p:blipFill rotWithShape="1">
            <a:blip r:embed="rId2">
              <a:extLst>
                <a:ext uri="{28A0092B-C50C-407E-A947-70E740481C1C}">
                  <a14:useLocalDpi xmlns:a14="http://schemas.microsoft.com/office/drawing/2010/main" val="0"/>
                </a:ext>
              </a:extLst>
            </a:blip>
            <a:srcRect l="6136" t="10008" r="8169" b="4276"/>
            <a:stretch/>
          </p:blipFill>
          <p:spPr>
            <a:xfrm>
              <a:off x="1216635" y="2521594"/>
              <a:ext cx="4062821" cy="3047858"/>
            </a:xfrm>
            <a:prstGeom prst="rect">
              <a:avLst/>
            </a:prstGeom>
          </p:spPr>
        </p:pic>
        <p:sp>
          <p:nvSpPr>
            <p:cNvPr id="5" name="テキスト ボックス 4">
              <a:extLst>
                <a:ext uri="{FF2B5EF4-FFF2-40B4-BE49-F238E27FC236}">
                  <a16:creationId xmlns:a16="http://schemas.microsoft.com/office/drawing/2014/main" id="{8A77798B-5DB4-7CE0-04C4-DB1BA9CC3509}"/>
                </a:ext>
              </a:extLst>
            </p:cNvPr>
            <p:cNvSpPr txBox="1"/>
            <p:nvPr/>
          </p:nvSpPr>
          <p:spPr>
            <a:xfrm>
              <a:off x="2232382" y="5478360"/>
              <a:ext cx="2031325" cy="369332"/>
            </a:xfrm>
            <a:prstGeom prst="rect">
              <a:avLst/>
            </a:prstGeom>
            <a:noFill/>
          </p:spPr>
          <p:txBody>
            <a:bodyPr wrap="none" rtlCol="0">
              <a:spAutoFit/>
            </a:bodyPr>
            <a:lstStyle/>
            <a:p>
              <a:r>
                <a:rPr kumimoji="1" lang="ja-JP" altLang="en-US" dirty="0"/>
                <a:t>入力パラメーター</a:t>
              </a:r>
            </a:p>
          </p:txBody>
        </p:sp>
        <p:sp>
          <p:nvSpPr>
            <p:cNvPr id="6" name="テキスト ボックス 5">
              <a:extLst>
                <a:ext uri="{FF2B5EF4-FFF2-40B4-BE49-F238E27FC236}">
                  <a16:creationId xmlns:a16="http://schemas.microsoft.com/office/drawing/2014/main" id="{EDBAC7CC-1413-DA54-5B72-B194E69C25E5}"/>
                </a:ext>
              </a:extLst>
            </p:cNvPr>
            <p:cNvSpPr txBox="1"/>
            <p:nvPr/>
          </p:nvSpPr>
          <p:spPr>
            <a:xfrm rot="16200000">
              <a:off x="739582" y="3745882"/>
              <a:ext cx="954107" cy="400110"/>
            </a:xfrm>
            <a:prstGeom prst="rect">
              <a:avLst/>
            </a:prstGeom>
            <a:noFill/>
          </p:spPr>
          <p:txBody>
            <a:bodyPr wrap="none" rtlCol="0">
              <a:spAutoFit/>
            </a:bodyPr>
            <a:lstStyle/>
            <a:p>
              <a:r>
                <a:rPr kumimoji="1" lang="ja-JP" altLang="en-US" sz="2000" dirty="0"/>
                <a:t>測定値</a:t>
              </a:r>
            </a:p>
          </p:txBody>
        </p:sp>
      </p:grpSp>
      <p:sp>
        <p:nvSpPr>
          <p:cNvPr id="10" name="フリーフォーム: 図形 9">
            <a:extLst>
              <a:ext uri="{FF2B5EF4-FFF2-40B4-BE49-F238E27FC236}">
                <a16:creationId xmlns:a16="http://schemas.microsoft.com/office/drawing/2014/main" id="{6FDC730E-F159-B28F-F194-BDE90DDC6E1C}"/>
              </a:ext>
            </a:extLst>
          </p:cNvPr>
          <p:cNvSpPr/>
          <p:nvPr/>
        </p:nvSpPr>
        <p:spPr>
          <a:xfrm>
            <a:off x="7010400" y="3495154"/>
            <a:ext cx="3371850" cy="1100537"/>
          </a:xfrm>
          <a:custGeom>
            <a:avLst/>
            <a:gdLst>
              <a:gd name="connsiteX0" fmla="*/ 0 w 3371850"/>
              <a:gd name="connsiteY0" fmla="*/ 657746 h 1100537"/>
              <a:gd name="connsiteX1" fmla="*/ 304800 w 3371850"/>
              <a:gd name="connsiteY1" fmla="*/ 467246 h 1100537"/>
              <a:gd name="connsiteX2" fmla="*/ 666750 w 3371850"/>
              <a:gd name="connsiteY2" fmla="*/ 657746 h 1100537"/>
              <a:gd name="connsiteX3" fmla="*/ 1000125 w 3371850"/>
              <a:gd name="connsiteY3" fmla="*/ 914921 h 1100537"/>
              <a:gd name="connsiteX4" fmla="*/ 1343025 w 3371850"/>
              <a:gd name="connsiteY4" fmla="*/ 743471 h 1100537"/>
              <a:gd name="connsiteX5" fmla="*/ 1666875 w 3371850"/>
              <a:gd name="connsiteY5" fmla="*/ 276746 h 1100537"/>
              <a:gd name="connsiteX6" fmla="*/ 2057400 w 3371850"/>
              <a:gd name="connsiteY6" fmla="*/ 581546 h 1100537"/>
              <a:gd name="connsiteX7" fmla="*/ 2619375 w 3371850"/>
              <a:gd name="connsiteY7" fmla="*/ 1095896 h 1100537"/>
              <a:gd name="connsiteX8" fmla="*/ 2952750 w 3371850"/>
              <a:gd name="connsiteY8" fmla="*/ 257696 h 1100537"/>
              <a:gd name="connsiteX9" fmla="*/ 3171825 w 3371850"/>
              <a:gd name="connsiteY9" fmla="*/ 521 h 1100537"/>
              <a:gd name="connsiteX10" fmla="*/ 3371850 w 3371850"/>
              <a:gd name="connsiteY10" fmla="*/ 305321 h 110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1850" h="1100537">
                <a:moveTo>
                  <a:pt x="0" y="657746"/>
                </a:moveTo>
                <a:cubicBezTo>
                  <a:pt x="96837" y="562496"/>
                  <a:pt x="193675" y="467246"/>
                  <a:pt x="304800" y="467246"/>
                </a:cubicBezTo>
                <a:cubicBezTo>
                  <a:pt x="415925" y="467246"/>
                  <a:pt x="550863" y="583134"/>
                  <a:pt x="666750" y="657746"/>
                </a:cubicBezTo>
                <a:cubicBezTo>
                  <a:pt x="782637" y="732358"/>
                  <a:pt x="887413" y="900634"/>
                  <a:pt x="1000125" y="914921"/>
                </a:cubicBezTo>
                <a:cubicBezTo>
                  <a:pt x="1112837" y="929208"/>
                  <a:pt x="1231900" y="849833"/>
                  <a:pt x="1343025" y="743471"/>
                </a:cubicBezTo>
                <a:cubicBezTo>
                  <a:pt x="1454150" y="637109"/>
                  <a:pt x="1547813" y="303733"/>
                  <a:pt x="1666875" y="276746"/>
                </a:cubicBezTo>
                <a:cubicBezTo>
                  <a:pt x="1785937" y="249759"/>
                  <a:pt x="1898650" y="445021"/>
                  <a:pt x="2057400" y="581546"/>
                </a:cubicBezTo>
                <a:cubicBezTo>
                  <a:pt x="2216150" y="718071"/>
                  <a:pt x="2470150" y="1149871"/>
                  <a:pt x="2619375" y="1095896"/>
                </a:cubicBezTo>
                <a:cubicBezTo>
                  <a:pt x="2768600" y="1041921"/>
                  <a:pt x="2860675" y="440258"/>
                  <a:pt x="2952750" y="257696"/>
                </a:cubicBezTo>
                <a:cubicBezTo>
                  <a:pt x="3044825" y="75133"/>
                  <a:pt x="3101975" y="-7416"/>
                  <a:pt x="3171825" y="521"/>
                </a:cubicBezTo>
                <a:cubicBezTo>
                  <a:pt x="3241675" y="8458"/>
                  <a:pt x="3306762" y="156889"/>
                  <a:pt x="3371850" y="305321"/>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descr="困った顔で働く会社員のイラスト（男性）">
            <a:extLst>
              <a:ext uri="{FF2B5EF4-FFF2-40B4-BE49-F238E27FC236}">
                <a16:creationId xmlns:a16="http://schemas.microsoft.com/office/drawing/2014/main" id="{0BF30DC5-AB70-0253-DEC4-4063EE5BF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023" y="364309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思考の吹き出し: 雲形 7">
            <a:extLst>
              <a:ext uri="{FF2B5EF4-FFF2-40B4-BE49-F238E27FC236}">
                <a16:creationId xmlns:a16="http://schemas.microsoft.com/office/drawing/2014/main" id="{9802241E-3739-D1BB-D0C5-CB8ECC753F19}"/>
              </a:ext>
            </a:extLst>
          </p:cNvPr>
          <p:cNvSpPr/>
          <p:nvPr/>
        </p:nvSpPr>
        <p:spPr>
          <a:xfrm>
            <a:off x="742950" y="2663434"/>
            <a:ext cx="2828589" cy="1527566"/>
          </a:xfrm>
          <a:prstGeom prst="cloudCallout">
            <a:avLst>
              <a:gd name="adj1" fmla="val 64952"/>
              <a:gd name="adj2" fmla="val 4517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それともこう？</a:t>
            </a:r>
            <a:endParaRPr kumimoji="1" lang="ja-JP" altLang="en-US" dirty="0">
              <a:solidFill>
                <a:schemeClr val="tx1"/>
              </a:solidFill>
            </a:endParaRPr>
          </a:p>
        </p:txBody>
      </p:sp>
    </p:spTree>
    <p:extLst>
      <p:ext uri="{BB962C8B-B14F-4D97-AF65-F5344CB8AC3E}">
        <p14:creationId xmlns:p14="http://schemas.microsoft.com/office/powerpoint/2010/main" val="2539425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関数予測</a:t>
            </a:r>
            <a:endParaRPr kumimoji="1" lang="ja-JP" altLang="en-US" sz="2800" dirty="0"/>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6162798"/>
            <a:ext cx="10813610" cy="400110"/>
          </a:xfrm>
          <a:prstGeom prst="rect">
            <a:avLst/>
          </a:prstGeom>
          <a:noFill/>
        </p:spPr>
        <p:txBody>
          <a:bodyPr wrap="square" rtlCol="0">
            <a:spAutoFit/>
          </a:bodyPr>
          <a:lstStyle/>
          <a:p>
            <a:pPr algn="ctr"/>
            <a:r>
              <a:rPr lang="ja-JP" altLang="en-US" sz="2000" b="1" dirty="0"/>
              <a:t>ベイズ最適化では</a:t>
            </a:r>
            <a:r>
              <a:rPr kumimoji="1" lang="en-US" altLang="ja-JP" sz="2000" b="1" dirty="0"/>
              <a:t>’</a:t>
            </a:r>
            <a:r>
              <a:rPr kumimoji="1" lang="ja-JP" altLang="en-US" sz="2000" b="1" dirty="0"/>
              <a:t>ガウス過程回帰</a:t>
            </a:r>
            <a:r>
              <a:rPr kumimoji="1" lang="en-US" altLang="ja-JP" sz="2000" b="1" dirty="0"/>
              <a:t>’</a:t>
            </a:r>
            <a:r>
              <a:rPr kumimoji="1" lang="ja-JP" altLang="en-US" sz="2000" b="1" dirty="0"/>
              <a:t>を使って関数を予測する</a:t>
            </a:r>
          </a:p>
        </p:txBody>
      </p:sp>
      <p:grpSp>
        <p:nvGrpSpPr>
          <p:cNvPr id="7" name="グループ化 6">
            <a:extLst>
              <a:ext uri="{FF2B5EF4-FFF2-40B4-BE49-F238E27FC236}">
                <a16:creationId xmlns:a16="http://schemas.microsoft.com/office/drawing/2014/main" id="{7154D4CD-F3E3-B288-52AA-5F3495A2E15F}"/>
              </a:ext>
            </a:extLst>
          </p:cNvPr>
          <p:cNvGrpSpPr/>
          <p:nvPr/>
        </p:nvGrpSpPr>
        <p:grpSpPr>
          <a:xfrm>
            <a:off x="6369631" y="2521594"/>
            <a:ext cx="4262875" cy="3326098"/>
            <a:chOff x="1016581" y="2521594"/>
            <a:chExt cx="4262875" cy="3326098"/>
          </a:xfrm>
        </p:grpSpPr>
        <p:pic>
          <p:nvPicPr>
            <p:cNvPr id="4" name="図 3">
              <a:extLst>
                <a:ext uri="{FF2B5EF4-FFF2-40B4-BE49-F238E27FC236}">
                  <a16:creationId xmlns:a16="http://schemas.microsoft.com/office/drawing/2014/main" id="{9D258246-7039-C669-B0E3-D46C3377F313}"/>
                </a:ext>
              </a:extLst>
            </p:cNvPr>
            <p:cNvPicPr>
              <a:picLocks noChangeAspect="1"/>
            </p:cNvPicPr>
            <p:nvPr/>
          </p:nvPicPr>
          <p:blipFill rotWithShape="1">
            <a:blip r:embed="rId2">
              <a:extLst>
                <a:ext uri="{28A0092B-C50C-407E-A947-70E740481C1C}">
                  <a14:useLocalDpi xmlns:a14="http://schemas.microsoft.com/office/drawing/2010/main" val="0"/>
                </a:ext>
              </a:extLst>
            </a:blip>
            <a:srcRect l="6136" t="10008" r="8169" b="4276"/>
            <a:stretch/>
          </p:blipFill>
          <p:spPr>
            <a:xfrm>
              <a:off x="1216635" y="2521594"/>
              <a:ext cx="4062821" cy="3047858"/>
            </a:xfrm>
            <a:prstGeom prst="rect">
              <a:avLst/>
            </a:prstGeom>
          </p:spPr>
        </p:pic>
        <p:sp>
          <p:nvSpPr>
            <p:cNvPr id="5" name="テキスト ボックス 4">
              <a:extLst>
                <a:ext uri="{FF2B5EF4-FFF2-40B4-BE49-F238E27FC236}">
                  <a16:creationId xmlns:a16="http://schemas.microsoft.com/office/drawing/2014/main" id="{8A77798B-5DB4-7CE0-04C4-DB1BA9CC3509}"/>
                </a:ext>
              </a:extLst>
            </p:cNvPr>
            <p:cNvSpPr txBox="1"/>
            <p:nvPr/>
          </p:nvSpPr>
          <p:spPr>
            <a:xfrm>
              <a:off x="2232382" y="5478360"/>
              <a:ext cx="2031325" cy="369332"/>
            </a:xfrm>
            <a:prstGeom prst="rect">
              <a:avLst/>
            </a:prstGeom>
            <a:noFill/>
          </p:spPr>
          <p:txBody>
            <a:bodyPr wrap="none" rtlCol="0">
              <a:spAutoFit/>
            </a:bodyPr>
            <a:lstStyle/>
            <a:p>
              <a:r>
                <a:rPr kumimoji="1" lang="ja-JP" altLang="en-US" dirty="0"/>
                <a:t>入力パラメーター</a:t>
              </a:r>
            </a:p>
          </p:txBody>
        </p:sp>
        <p:sp>
          <p:nvSpPr>
            <p:cNvPr id="6" name="テキスト ボックス 5">
              <a:extLst>
                <a:ext uri="{FF2B5EF4-FFF2-40B4-BE49-F238E27FC236}">
                  <a16:creationId xmlns:a16="http://schemas.microsoft.com/office/drawing/2014/main" id="{EDBAC7CC-1413-DA54-5B72-B194E69C25E5}"/>
                </a:ext>
              </a:extLst>
            </p:cNvPr>
            <p:cNvSpPr txBox="1"/>
            <p:nvPr/>
          </p:nvSpPr>
          <p:spPr>
            <a:xfrm rot="16200000">
              <a:off x="739582" y="3745882"/>
              <a:ext cx="954107" cy="400110"/>
            </a:xfrm>
            <a:prstGeom prst="rect">
              <a:avLst/>
            </a:prstGeom>
            <a:noFill/>
          </p:spPr>
          <p:txBody>
            <a:bodyPr wrap="none" rtlCol="0">
              <a:spAutoFit/>
            </a:bodyPr>
            <a:lstStyle/>
            <a:p>
              <a:r>
                <a:rPr kumimoji="1" lang="ja-JP" altLang="en-US" sz="2000" dirty="0"/>
                <a:t>測定値</a:t>
              </a:r>
            </a:p>
          </p:txBody>
        </p:sp>
      </p:grpSp>
      <p:sp>
        <p:nvSpPr>
          <p:cNvPr id="10" name="フリーフォーム: 図形 9">
            <a:extLst>
              <a:ext uri="{FF2B5EF4-FFF2-40B4-BE49-F238E27FC236}">
                <a16:creationId xmlns:a16="http://schemas.microsoft.com/office/drawing/2014/main" id="{6FDC730E-F159-B28F-F194-BDE90DDC6E1C}"/>
              </a:ext>
            </a:extLst>
          </p:cNvPr>
          <p:cNvSpPr/>
          <p:nvPr/>
        </p:nvSpPr>
        <p:spPr>
          <a:xfrm>
            <a:off x="7010400" y="3495154"/>
            <a:ext cx="3371850" cy="1100537"/>
          </a:xfrm>
          <a:custGeom>
            <a:avLst/>
            <a:gdLst>
              <a:gd name="connsiteX0" fmla="*/ 0 w 3371850"/>
              <a:gd name="connsiteY0" fmla="*/ 657746 h 1100537"/>
              <a:gd name="connsiteX1" fmla="*/ 304800 w 3371850"/>
              <a:gd name="connsiteY1" fmla="*/ 467246 h 1100537"/>
              <a:gd name="connsiteX2" fmla="*/ 666750 w 3371850"/>
              <a:gd name="connsiteY2" fmla="*/ 657746 h 1100537"/>
              <a:gd name="connsiteX3" fmla="*/ 1000125 w 3371850"/>
              <a:gd name="connsiteY3" fmla="*/ 914921 h 1100537"/>
              <a:gd name="connsiteX4" fmla="*/ 1343025 w 3371850"/>
              <a:gd name="connsiteY4" fmla="*/ 743471 h 1100537"/>
              <a:gd name="connsiteX5" fmla="*/ 1666875 w 3371850"/>
              <a:gd name="connsiteY5" fmla="*/ 276746 h 1100537"/>
              <a:gd name="connsiteX6" fmla="*/ 2057400 w 3371850"/>
              <a:gd name="connsiteY6" fmla="*/ 581546 h 1100537"/>
              <a:gd name="connsiteX7" fmla="*/ 2619375 w 3371850"/>
              <a:gd name="connsiteY7" fmla="*/ 1095896 h 1100537"/>
              <a:gd name="connsiteX8" fmla="*/ 2952750 w 3371850"/>
              <a:gd name="connsiteY8" fmla="*/ 257696 h 1100537"/>
              <a:gd name="connsiteX9" fmla="*/ 3171825 w 3371850"/>
              <a:gd name="connsiteY9" fmla="*/ 521 h 1100537"/>
              <a:gd name="connsiteX10" fmla="*/ 3371850 w 3371850"/>
              <a:gd name="connsiteY10" fmla="*/ 305321 h 110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1850" h="1100537">
                <a:moveTo>
                  <a:pt x="0" y="657746"/>
                </a:moveTo>
                <a:cubicBezTo>
                  <a:pt x="96837" y="562496"/>
                  <a:pt x="193675" y="467246"/>
                  <a:pt x="304800" y="467246"/>
                </a:cubicBezTo>
                <a:cubicBezTo>
                  <a:pt x="415925" y="467246"/>
                  <a:pt x="550863" y="583134"/>
                  <a:pt x="666750" y="657746"/>
                </a:cubicBezTo>
                <a:cubicBezTo>
                  <a:pt x="782637" y="732358"/>
                  <a:pt x="887413" y="900634"/>
                  <a:pt x="1000125" y="914921"/>
                </a:cubicBezTo>
                <a:cubicBezTo>
                  <a:pt x="1112837" y="929208"/>
                  <a:pt x="1231900" y="849833"/>
                  <a:pt x="1343025" y="743471"/>
                </a:cubicBezTo>
                <a:cubicBezTo>
                  <a:pt x="1454150" y="637109"/>
                  <a:pt x="1547813" y="303733"/>
                  <a:pt x="1666875" y="276746"/>
                </a:cubicBezTo>
                <a:cubicBezTo>
                  <a:pt x="1785937" y="249759"/>
                  <a:pt x="1898650" y="445021"/>
                  <a:pt x="2057400" y="581546"/>
                </a:cubicBezTo>
                <a:cubicBezTo>
                  <a:pt x="2216150" y="718071"/>
                  <a:pt x="2470150" y="1149871"/>
                  <a:pt x="2619375" y="1095896"/>
                </a:cubicBezTo>
                <a:cubicBezTo>
                  <a:pt x="2768600" y="1041921"/>
                  <a:pt x="2860675" y="440258"/>
                  <a:pt x="2952750" y="257696"/>
                </a:cubicBezTo>
                <a:cubicBezTo>
                  <a:pt x="3044825" y="75133"/>
                  <a:pt x="3101975" y="-7416"/>
                  <a:pt x="3171825" y="521"/>
                </a:cubicBezTo>
                <a:cubicBezTo>
                  <a:pt x="3241675" y="8458"/>
                  <a:pt x="3306762" y="156889"/>
                  <a:pt x="3371850" y="305321"/>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descr="困った顔で働く会社員のイラスト（男性）">
            <a:extLst>
              <a:ext uri="{FF2B5EF4-FFF2-40B4-BE49-F238E27FC236}">
                <a16:creationId xmlns:a16="http://schemas.microsoft.com/office/drawing/2014/main" id="{0BF30DC5-AB70-0253-DEC4-4063EE5BF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023" y="364309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思考の吹き出し: 雲形 7">
            <a:extLst>
              <a:ext uri="{FF2B5EF4-FFF2-40B4-BE49-F238E27FC236}">
                <a16:creationId xmlns:a16="http://schemas.microsoft.com/office/drawing/2014/main" id="{9802241E-3739-D1BB-D0C5-CB8ECC753F19}"/>
              </a:ext>
            </a:extLst>
          </p:cNvPr>
          <p:cNvSpPr/>
          <p:nvPr/>
        </p:nvSpPr>
        <p:spPr>
          <a:xfrm>
            <a:off x="742950" y="2663434"/>
            <a:ext cx="2828589" cy="1527566"/>
          </a:xfrm>
          <a:prstGeom prst="cloudCallout">
            <a:avLst>
              <a:gd name="adj1" fmla="val 64952"/>
              <a:gd name="adj2" fmla="val 4517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それともこう？</a:t>
            </a:r>
            <a:endParaRPr kumimoji="1" lang="ja-JP" altLang="en-US" dirty="0">
              <a:solidFill>
                <a:schemeClr val="tx1"/>
              </a:solidFill>
            </a:endParaRPr>
          </a:p>
        </p:txBody>
      </p:sp>
    </p:spTree>
    <p:extLst>
      <p:ext uri="{BB962C8B-B14F-4D97-AF65-F5344CB8AC3E}">
        <p14:creationId xmlns:p14="http://schemas.microsoft.com/office/powerpoint/2010/main" val="1829629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自己紹介</a:t>
            </a:r>
          </a:p>
        </p:txBody>
      </p:sp>
      <p:sp>
        <p:nvSpPr>
          <p:cNvPr id="3" name="テキスト ボックス 2">
            <a:extLst>
              <a:ext uri="{FF2B5EF4-FFF2-40B4-BE49-F238E27FC236}">
                <a16:creationId xmlns:a16="http://schemas.microsoft.com/office/drawing/2014/main" id="{259287B5-472C-7262-92E6-777430ED6F3A}"/>
              </a:ext>
            </a:extLst>
          </p:cNvPr>
          <p:cNvSpPr txBox="1"/>
          <p:nvPr/>
        </p:nvSpPr>
        <p:spPr>
          <a:xfrm>
            <a:off x="4417764" y="3028889"/>
            <a:ext cx="6555036" cy="1323439"/>
          </a:xfrm>
          <a:prstGeom prst="rect">
            <a:avLst/>
          </a:prstGeom>
          <a:noFill/>
        </p:spPr>
        <p:txBody>
          <a:bodyPr wrap="square" rtlCol="0">
            <a:spAutoFit/>
          </a:bodyPr>
          <a:lstStyle/>
          <a:p>
            <a:r>
              <a:rPr lang="ja-JP" altLang="en-US" sz="2000" b="1" dirty="0"/>
              <a:t>主な研究</a:t>
            </a:r>
            <a:endParaRPr lang="en-US" altLang="ja-JP" sz="2000" b="1" dirty="0"/>
          </a:p>
          <a:p>
            <a:r>
              <a:rPr lang="ja-JP" altLang="en-US" sz="2000" dirty="0"/>
              <a:t>・</a:t>
            </a:r>
            <a:r>
              <a:rPr lang="en-US" altLang="ja-JP" sz="2000" dirty="0"/>
              <a:t>ECR</a:t>
            </a:r>
            <a:r>
              <a:rPr lang="ja-JP" altLang="en-US" sz="2000" dirty="0"/>
              <a:t>イオン源の自動制御 </a:t>
            </a:r>
            <a:r>
              <a:rPr lang="en-US" altLang="ja-JP" sz="2000" dirty="0"/>
              <a:t>(</a:t>
            </a:r>
            <a:r>
              <a:rPr lang="ja-JP" altLang="en-US" sz="2000" dirty="0"/>
              <a:t>博士論文</a:t>
            </a:r>
            <a:r>
              <a:rPr lang="en-US" altLang="ja-JP" sz="2000" dirty="0"/>
              <a:t>)</a:t>
            </a:r>
          </a:p>
          <a:p>
            <a:r>
              <a:rPr lang="ja-JP" altLang="en-US" sz="2000" dirty="0"/>
              <a:t>・ビーム診断機</a:t>
            </a:r>
            <a:endParaRPr lang="en-US" altLang="ja-JP" sz="2000" dirty="0"/>
          </a:p>
          <a:p>
            <a:r>
              <a:rPr lang="ja-JP" altLang="en-US" sz="2000" dirty="0"/>
              <a:t>・ビーム輸送計算</a:t>
            </a:r>
            <a:endParaRPr lang="en-US" altLang="ja-JP" sz="2000" dirty="0"/>
          </a:p>
        </p:txBody>
      </p:sp>
      <p:sp>
        <p:nvSpPr>
          <p:cNvPr id="4" name="テキスト ボックス 3">
            <a:extLst>
              <a:ext uri="{FF2B5EF4-FFF2-40B4-BE49-F238E27FC236}">
                <a16:creationId xmlns:a16="http://schemas.microsoft.com/office/drawing/2014/main" id="{78378DD2-DE6E-EFE3-3C96-902695C21724}"/>
              </a:ext>
            </a:extLst>
          </p:cNvPr>
          <p:cNvSpPr txBox="1"/>
          <p:nvPr/>
        </p:nvSpPr>
        <p:spPr>
          <a:xfrm>
            <a:off x="4417764" y="1649944"/>
            <a:ext cx="6555036" cy="1015663"/>
          </a:xfrm>
          <a:prstGeom prst="rect">
            <a:avLst/>
          </a:prstGeom>
          <a:noFill/>
        </p:spPr>
        <p:txBody>
          <a:bodyPr wrap="square" rtlCol="0">
            <a:spAutoFit/>
          </a:bodyPr>
          <a:lstStyle/>
          <a:p>
            <a:r>
              <a:rPr lang="ja-JP" altLang="en-US" sz="2000" dirty="0"/>
              <a:t>仁科加速器研究センター　イオン源開発チーム</a:t>
            </a:r>
            <a:endParaRPr lang="en-US" altLang="ja-JP" sz="2000" dirty="0"/>
          </a:p>
          <a:p>
            <a:r>
              <a:rPr lang="ja-JP" altLang="en-US" sz="2000" dirty="0"/>
              <a:t>基礎科学特別研究員</a:t>
            </a:r>
            <a:endParaRPr lang="en-US" altLang="ja-JP" sz="2000" dirty="0"/>
          </a:p>
          <a:p>
            <a:r>
              <a:rPr lang="ja-JP" altLang="en-US" sz="2000" dirty="0"/>
              <a:t>森田泰之</a:t>
            </a:r>
            <a:endParaRPr lang="en-US" altLang="ja-JP" sz="2000" dirty="0"/>
          </a:p>
        </p:txBody>
      </p:sp>
      <p:sp>
        <p:nvSpPr>
          <p:cNvPr id="5" name="テキスト ボックス 4">
            <a:extLst>
              <a:ext uri="{FF2B5EF4-FFF2-40B4-BE49-F238E27FC236}">
                <a16:creationId xmlns:a16="http://schemas.microsoft.com/office/drawing/2014/main" id="{6B59BC5B-BEBD-CB0F-A1E8-32C9C5032665}"/>
              </a:ext>
            </a:extLst>
          </p:cNvPr>
          <p:cNvSpPr txBox="1"/>
          <p:nvPr/>
        </p:nvSpPr>
        <p:spPr>
          <a:xfrm>
            <a:off x="0" y="5269609"/>
            <a:ext cx="12191999" cy="707886"/>
          </a:xfrm>
          <a:prstGeom prst="rect">
            <a:avLst/>
          </a:prstGeom>
          <a:noFill/>
        </p:spPr>
        <p:txBody>
          <a:bodyPr wrap="square" rtlCol="0">
            <a:spAutoFit/>
          </a:bodyPr>
          <a:lstStyle/>
          <a:p>
            <a:pPr algn="ctr"/>
            <a:r>
              <a:rPr lang="ja-JP" altLang="en-US" sz="2000" dirty="0"/>
              <a:t>あくまで</a:t>
            </a:r>
            <a:r>
              <a:rPr lang="en-US" altLang="ja-JP" sz="2000" b="1" dirty="0"/>
              <a:t>’</a:t>
            </a:r>
            <a:r>
              <a:rPr lang="ja-JP" altLang="en-US" sz="2000" b="1" dirty="0"/>
              <a:t>機械学習のユーザー</a:t>
            </a:r>
            <a:r>
              <a:rPr lang="en-US" altLang="ja-JP" sz="2000" b="1" dirty="0"/>
              <a:t>’</a:t>
            </a:r>
            <a:r>
              <a:rPr lang="ja-JP" altLang="en-US" sz="2000" dirty="0"/>
              <a:t>であり、</a:t>
            </a:r>
            <a:r>
              <a:rPr lang="en-US" altLang="ja-JP" sz="2000" b="1" dirty="0"/>
              <a:t>’</a:t>
            </a:r>
            <a:r>
              <a:rPr lang="ja-JP" altLang="en-US" sz="2000" b="1" dirty="0"/>
              <a:t>機械学習の研究者</a:t>
            </a:r>
            <a:r>
              <a:rPr lang="en-US" altLang="ja-JP" sz="2000" b="1" dirty="0"/>
              <a:t>’</a:t>
            </a:r>
            <a:r>
              <a:rPr lang="ja-JP" altLang="en-US" sz="2000" b="1" dirty="0"/>
              <a:t>ではない</a:t>
            </a:r>
            <a:r>
              <a:rPr lang="ja-JP" altLang="en-US" sz="2000" dirty="0"/>
              <a:t>です。</a:t>
            </a:r>
            <a:endParaRPr lang="en-US" altLang="ja-JP" sz="2000" dirty="0"/>
          </a:p>
          <a:p>
            <a:pPr algn="ctr"/>
            <a:r>
              <a:rPr lang="ja-JP" altLang="en-US" sz="2000" dirty="0"/>
              <a:t>機械学習の数学に関しても勉強しましたが、完ぺきではありませんのでご容赦ください。</a:t>
            </a:r>
            <a:endParaRPr lang="en-US" altLang="ja-JP" sz="2000" dirty="0"/>
          </a:p>
        </p:txBody>
      </p:sp>
      <p:pic>
        <p:nvPicPr>
          <p:cNvPr id="7" name="図 6">
            <a:extLst>
              <a:ext uri="{FF2B5EF4-FFF2-40B4-BE49-F238E27FC236}">
                <a16:creationId xmlns:a16="http://schemas.microsoft.com/office/drawing/2014/main" id="{74EA9D04-34BE-3948-A431-BFAF5D98E466}"/>
              </a:ext>
            </a:extLst>
          </p:cNvPr>
          <p:cNvPicPr>
            <a:picLocks noChangeAspect="1"/>
          </p:cNvPicPr>
          <p:nvPr/>
        </p:nvPicPr>
        <p:blipFill rotWithShape="1">
          <a:blip r:embed="rId2"/>
          <a:srcRect l="17357" t="26345" r="26500" b="21285"/>
          <a:stretch/>
        </p:blipFill>
        <p:spPr>
          <a:xfrm>
            <a:off x="1145754" y="1463744"/>
            <a:ext cx="2886419" cy="3591499"/>
          </a:xfrm>
          <a:prstGeom prst="rect">
            <a:avLst/>
          </a:prstGeom>
        </p:spPr>
      </p:pic>
    </p:spTree>
    <p:extLst>
      <p:ext uri="{BB962C8B-B14F-4D97-AF65-F5344CB8AC3E}">
        <p14:creationId xmlns:p14="http://schemas.microsoft.com/office/powerpoint/2010/main" val="77728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a:t>
            </a:r>
            <a:r>
              <a:rPr lang="ja-JP" altLang="en-US" sz="2800" dirty="0"/>
              <a:t>ガウス過程回帰</a:t>
            </a:r>
            <a:endParaRPr kumimoji="1" lang="ja-JP" altLang="en-US" sz="2800" dirty="0"/>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2554545"/>
          </a:xfrm>
          <a:prstGeom prst="rect">
            <a:avLst/>
          </a:prstGeom>
          <a:noFill/>
        </p:spPr>
        <p:txBody>
          <a:bodyPr wrap="square" rtlCol="0">
            <a:spAutoFit/>
          </a:bodyPr>
          <a:lstStyle/>
          <a:p>
            <a:pPr algn="ctr"/>
            <a:r>
              <a:rPr kumimoji="1" lang="ja-JP" altLang="en-US" sz="2000" dirty="0">
                <a:latin typeface="Times New Roman" panose="02020603050405020304" pitchFamily="18" charset="0"/>
                <a:cs typeface="Times New Roman" panose="02020603050405020304" pitchFamily="18" charset="0"/>
              </a:rPr>
              <a:t>数学的な話に関しては</a:t>
            </a:r>
            <a:r>
              <a:rPr lang="ja-JP" altLang="en-US" sz="2000" b="1" u="sng" dirty="0">
                <a:latin typeface="Times New Roman" panose="02020603050405020304" pitchFamily="18" charset="0"/>
                <a:cs typeface="Times New Roman" panose="02020603050405020304" pitchFamily="18" charset="0"/>
              </a:rPr>
              <a:t>プログラムを書く上で必要最低限</a:t>
            </a:r>
            <a:r>
              <a:rPr lang="ja-JP" altLang="en-US" sz="2000" dirty="0">
                <a:latin typeface="Times New Roman" panose="02020603050405020304" pitchFamily="18" charset="0"/>
                <a:cs typeface="Times New Roman" panose="02020603050405020304" pitchFamily="18" charset="0"/>
              </a:rPr>
              <a:t>な部分を説明します。</a:t>
            </a:r>
            <a:endParaRPr lang="en-US" altLang="ja-JP" sz="2000" b="1" u="sng" dirty="0">
              <a:latin typeface="Times New Roman" panose="02020603050405020304" pitchFamily="18" charset="0"/>
              <a:cs typeface="Times New Roman" panose="02020603050405020304" pitchFamily="18" charset="0"/>
            </a:endParaRPr>
          </a:p>
          <a:p>
            <a:pPr algn="ct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プログラムを書く際に触れないものに関しては省略</a:t>
            </a:r>
            <a:r>
              <a:rPr lang="en-US" altLang="ja-JP" sz="2000" dirty="0">
                <a:latin typeface="Times New Roman" panose="02020603050405020304" pitchFamily="18" charset="0"/>
                <a:cs typeface="Times New Roman" panose="02020603050405020304" pitchFamily="18" charset="0"/>
              </a:rPr>
              <a:t>or</a:t>
            </a:r>
            <a:r>
              <a:rPr lang="ja-JP" altLang="en-US" sz="2000" dirty="0">
                <a:latin typeface="Times New Roman" panose="02020603050405020304" pitchFamily="18" charset="0"/>
                <a:cs typeface="Times New Roman" panose="02020603050405020304" pitchFamily="18" charset="0"/>
              </a:rPr>
              <a:t>概念的な話のみ</a:t>
            </a:r>
            <a:r>
              <a:rPr lang="en-US" altLang="ja-JP" sz="2000" dirty="0">
                <a:latin typeface="Times New Roman" panose="02020603050405020304" pitchFamily="18" charset="0"/>
                <a:cs typeface="Times New Roman" panose="02020603050405020304" pitchFamily="18" charset="0"/>
              </a:rPr>
              <a:t>)</a:t>
            </a:r>
          </a:p>
          <a:p>
            <a:pPr algn="ctr"/>
            <a:endParaRPr kumimoji="1" lang="en-US" altLang="ja-JP" sz="2000" dirty="0">
              <a:latin typeface="Times New Roman" panose="02020603050405020304" pitchFamily="18" charset="0"/>
              <a:cs typeface="Times New Roman" panose="02020603050405020304" pitchFamily="18" charset="0"/>
            </a:endParaRPr>
          </a:p>
          <a:p>
            <a:r>
              <a:rPr kumimoji="1" lang="ja-JP" altLang="en-US" sz="2000" dirty="0">
                <a:latin typeface="Times New Roman" panose="02020603050405020304" pitchFamily="18" charset="0"/>
                <a:cs typeface="Times New Roman" panose="02020603050405020304" pitchFamily="18" charset="0"/>
              </a:rPr>
              <a:t>より深く勉強したい方には</a:t>
            </a:r>
            <a:r>
              <a:rPr lang="ja-JP" altLang="en-US" sz="2000" b="0" i="0" dirty="0">
                <a:solidFill>
                  <a:srgbClr val="0F1111"/>
                </a:solidFill>
                <a:effectLst/>
                <a:latin typeface="Times New Roman" panose="02020603050405020304" pitchFamily="18" charset="0"/>
                <a:cs typeface="Times New Roman" panose="02020603050405020304" pitchFamily="18" charset="0"/>
              </a:rPr>
              <a:t>講談社より出版されている</a:t>
            </a:r>
            <a:endParaRPr lang="en-US" altLang="ja-JP" sz="2000" b="0" i="0" dirty="0">
              <a:solidFill>
                <a:srgbClr val="0F1111"/>
              </a:solidFill>
              <a:effectLst/>
              <a:latin typeface="Times New Roman" panose="02020603050405020304" pitchFamily="18" charset="0"/>
              <a:cs typeface="Times New Roman" panose="02020603050405020304" pitchFamily="18" charset="0"/>
            </a:endParaRPr>
          </a:p>
          <a:p>
            <a:r>
              <a:rPr lang="en-US" altLang="ja-JP" sz="2000" dirty="0">
                <a:solidFill>
                  <a:srgbClr val="0F1111"/>
                </a:solidFill>
                <a:latin typeface="Times New Roman" panose="02020603050405020304" pitchFamily="18" charset="0"/>
                <a:cs typeface="Times New Roman" panose="02020603050405020304" pitchFamily="18" charset="0"/>
              </a:rPr>
              <a:t>『</a:t>
            </a:r>
            <a:r>
              <a:rPr kumimoji="1" lang="ja-JP" altLang="en-US" sz="2000" b="1" dirty="0">
                <a:solidFill>
                  <a:srgbClr val="0F1111"/>
                </a:solidFill>
                <a:latin typeface="Times New Roman" panose="02020603050405020304" pitchFamily="18" charset="0"/>
                <a:cs typeface="Times New Roman" panose="02020603050405020304" pitchFamily="18" charset="0"/>
              </a:rPr>
              <a:t>ガウス過程と機械学習 </a:t>
            </a:r>
            <a:r>
              <a:rPr kumimoji="1" lang="en-US" altLang="ja-JP" sz="2000" b="1" dirty="0">
                <a:solidFill>
                  <a:srgbClr val="0F1111"/>
                </a:solidFill>
                <a:latin typeface="Times New Roman" panose="02020603050405020304" pitchFamily="18" charset="0"/>
                <a:cs typeface="Times New Roman" panose="02020603050405020304" pitchFamily="18" charset="0"/>
              </a:rPr>
              <a:t>(</a:t>
            </a:r>
            <a:r>
              <a:rPr kumimoji="1" lang="ja-JP" altLang="en-US" sz="2000" b="1" dirty="0">
                <a:solidFill>
                  <a:srgbClr val="0F1111"/>
                </a:solidFill>
                <a:latin typeface="Times New Roman" panose="02020603050405020304" pitchFamily="18" charset="0"/>
                <a:cs typeface="Times New Roman" panose="02020603050405020304" pitchFamily="18" charset="0"/>
              </a:rPr>
              <a:t>機械学習プロフェッショナルシリーズ</a:t>
            </a:r>
            <a:r>
              <a:rPr kumimoji="1" lang="en-US" altLang="ja-JP" sz="2000" b="1" dirty="0">
                <a:solidFill>
                  <a:srgbClr val="0F1111"/>
                </a:solidFill>
                <a:latin typeface="Times New Roman" panose="02020603050405020304" pitchFamily="18" charset="0"/>
                <a:cs typeface="Times New Roman" panose="02020603050405020304" pitchFamily="18" charset="0"/>
              </a:rPr>
              <a:t>)</a:t>
            </a:r>
            <a:r>
              <a:rPr kumimoji="1" lang="en-US" altLang="ja-JP" sz="2000" dirty="0">
                <a:solidFill>
                  <a:srgbClr val="0F1111"/>
                </a:solidFill>
                <a:latin typeface="Times New Roman" panose="02020603050405020304" pitchFamily="18" charset="0"/>
                <a:cs typeface="Times New Roman" panose="02020603050405020304" pitchFamily="18" charset="0"/>
              </a:rPr>
              <a:t>』</a:t>
            </a:r>
          </a:p>
          <a:p>
            <a:r>
              <a:rPr kumimoji="1" lang="ja-JP" altLang="en-US" sz="2000" dirty="0">
                <a:latin typeface="Times New Roman" panose="02020603050405020304" pitchFamily="18" charset="0"/>
                <a:cs typeface="Times New Roman" panose="02020603050405020304" pitchFamily="18" charset="0"/>
              </a:rPr>
              <a:t>をお勧めします。</a:t>
            </a:r>
            <a:r>
              <a:rPr kumimoji="1" lang="en-US" altLang="ja-JP" sz="2000" dirty="0">
                <a:latin typeface="Times New Roman" panose="02020603050405020304" pitchFamily="18" charset="0"/>
                <a:cs typeface="Times New Roman" panose="02020603050405020304" pitchFamily="18" charset="0"/>
              </a:rPr>
              <a:t>(\ 3,300)</a:t>
            </a:r>
          </a:p>
          <a:p>
            <a:endParaRPr lang="en-US" altLang="ja-JP" sz="2000" dirty="0">
              <a:latin typeface="Times New Roman" panose="02020603050405020304" pitchFamily="18" charset="0"/>
              <a:cs typeface="Times New Roman" panose="02020603050405020304" pitchFamily="18" charset="0"/>
            </a:endParaRPr>
          </a:p>
          <a:p>
            <a:endParaRPr kumimoji="1" lang="ja-JP" altLang="en-US" sz="2000" dirty="0">
              <a:latin typeface="Times New Roman" panose="02020603050405020304" pitchFamily="18" charset="0"/>
              <a:cs typeface="Times New Roman" panose="02020603050405020304" pitchFamily="18" charset="0"/>
            </a:endParaRPr>
          </a:p>
        </p:txBody>
      </p:sp>
      <p:pic>
        <p:nvPicPr>
          <p:cNvPr id="1026" name="Picture 2" descr="ガウス過程と機械学習 (機械学習プロフェッショナルシリーズ) | 持橋 大地, 大羽 成征 |本 | 通販 | Amazon さん">
            <a:extLst>
              <a:ext uri="{FF2B5EF4-FFF2-40B4-BE49-F238E27FC236}">
                <a16:creationId xmlns:a16="http://schemas.microsoft.com/office/drawing/2014/main" id="{8EFBD733-DB97-479D-60C7-B1484B94E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4861" y="2496705"/>
            <a:ext cx="2589380" cy="378662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BC71595-D86C-D52A-968F-231867F5BECF}"/>
              </a:ext>
            </a:extLst>
          </p:cNvPr>
          <p:cNvSpPr txBox="1"/>
          <p:nvPr/>
        </p:nvSpPr>
        <p:spPr>
          <a:xfrm>
            <a:off x="879035" y="3846590"/>
            <a:ext cx="7302881" cy="2277547"/>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Amazon</a:t>
            </a:r>
            <a:r>
              <a:rPr kumimoji="1" lang="ja-JP" altLang="en-US" sz="2000" dirty="0">
                <a:latin typeface="Times New Roman" panose="02020603050405020304" pitchFamily="18" charset="0"/>
                <a:cs typeface="Times New Roman" panose="02020603050405020304" pitchFamily="18" charset="0"/>
              </a:rPr>
              <a:t>リンク</a:t>
            </a:r>
            <a:endParaRPr kumimoji="1" lang="en-US" altLang="ja-JP" sz="2000" dirty="0">
              <a:latin typeface="Times New Roman" panose="02020603050405020304" pitchFamily="18" charset="0"/>
              <a:cs typeface="Times New Roman" panose="02020603050405020304" pitchFamily="18" charset="0"/>
            </a:endParaRPr>
          </a:p>
          <a:p>
            <a:endParaRPr kumimoji="1" lang="en-US" altLang="ja-JP" sz="400" dirty="0">
              <a:latin typeface="Times New Roman" panose="02020603050405020304" pitchFamily="18" charset="0"/>
              <a:cs typeface="Times New Roman" panose="02020603050405020304" pitchFamily="18" charset="0"/>
            </a:endParaRPr>
          </a:p>
          <a:p>
            <a:r>
              <a:rPr kumimoji="1" lang="en-US" altLang="ja-JP" sz="1400" dirty="0">
                <a:latin typeface="Times New Roman" panose="02020603050405020304" pitchFamily="18" charset="0"/>
                <a:cs typeface="Times New Roman" panose="02020603050405020304" pitchFamily="18" charset="0"/>
                <a:hlinkClick r:id="rId3"/>
              </a:rPr>
              <a:t>https://www.amazon.co.jp/%E3%82%AC%E3%82%A6%E3%82%B9%E9%81%8E%E7%A8%8B%E3%81%A8%E6%A9%9F%E6%A2%B0%E5%AD%A6%E7%BF%92%E6%A9%9F%E6%A2%B0%E5%AD%A6%E7%BF%92%E3%83%97%E3%83%AD%E3%83%95%E3%82%A7%E3%83%83%E3%82%B7%E3%83%A7%E3%83%8A%E3%83%AB%E3%82%B7%E3%83%AA%E3%83%BC%E3%82%BA%E6%8C%81%E6%A9%8B%E5%A4%A7%E5%9C%B0ebook/dp/B07QMMJJV8/ref=tmm_kin_swatch_0?_encoding=UTF8&amp;qid=1700124131&amp;sr=8-1</a:t>
            </a:r>
            <a:endParaRPr kumimoji="1" lang="en-US" altLang="ja-JP" sz="1400" dirty="0">
              <a:latin typeface="Times New Roman" panose="02020603050405020304" pitchFamily="18" charset="0"/>
              <a:cs typeface="Times New Roman" panose="02020603050405020304" pitchFamily="18" charset="0"/>
            </a:endParaRPr>
          </a:p>
          <a:p>
            <a:endParaRPr kumimoji="1" lang="en-US" altLang="ja-JP" sz="1400" dirty="0">
              <a:latin typeface="Times New Roman" panose="02020603050405020304" pitchFamily="18" charset="0"/>
              <a:cs typeface="Times New Roman" panose="02020603050405020304" pitchFamily="18" charset="0"/>
            </a:endParaRPr>
          </a:p>
          <a:p>
            <a:endParaRPr kumimoji="1" lang="ja-JP"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070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理論：回帰分析</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540190" y="1606934"/>
                <a:ext cx="10813610" cy="4893647"/>
              </a:xfrm>
              <a:prstGeom prst="rect">
                <a:avLst/>
              </a:prstGeom>
              <a:noFill/>
            </p:spPr>
            <p:txBody>
              <a:bodyPr wrap="square" rtlCol="0">
                <a:spAutoFit/>
              </a:bodyPr>
              <a:lstStyle/>
              <a:p>
                <a:r>
                  <a:rPr kumimoji="1" lang="en-US" altLang="ja-JP" sz="2000" b="1" dirty="0">
                    <a:latin typeface="Times New Roman" panose="02020603050405020304" pitchFamily="18" charset="0"/>
                    <a:cs typeface="Times New Roman" panose="02020603050405020304" pitchFamily="18" charset="0"/>
                  </a:rPr>
                  <a:t>Q.  </a:t>
                </a:r>
                <a:r>
                  <a:rPr kumimoji="1" lang="ja-JP" altLang="en-US" sz="2000" b="1" dirty="0">
                    <a:latin typeface="Times New Roman" panose="02020603050405020304" pitchFamily="18" charset="0"/>
                    <a:cs typeface="Times New Roman" panose="02020603050405020304" pitchFamily="18" charset="0"/>
                  </a:rPr>
                  <a:t>回帰とは？</a:t>
                </a:r>
                <a:endParaRPr kumimoji="1" lang="en-US" altLang="ja-JP" sz="2000" b="1" dirty="0">
                  <a:latin typeface="Times New Roman" panose="02020603050405020304" pitchFamily="18" charset="0"/>
                  <a:cs typeface="Times New Roman" panose="02020603050405020304" pitchFamily="18" charset="0"/>
                </a:endParaRPr>
              </a:p>
              <a:p>
                <a:endParaRPr lang="en-US" altLang="ja-JP" sz="1000" dirty="0">
                  <a:latin typeface="Times New Roman" panose="02020603050405020304" pitchFamily="18" charset="0"/>
                  <a:cs typeface="Times New Roman" panose="02020603050405020304" pitchFamily="18" charset="0"/>
                </a:endParaRPr>
              </a:p>
              <a:p>
                <a:pPr marL="457200" indent="-457200">
                  <a:buAutoNum type="alphaUcPeriod"/>
                </a:pPr>
                <a:r>
                  <a:rPr kumimoji="1" lang="ja-JP" altLang="en-US" sz="2000" dirty="0">
                    <a:latin typeface="Times New Roman" panose="02020603050405020304" pitchFamily="18" charset="0"/>
                    <a:cs typeface="Times New Roman" panose="02020603050405020304" pitchFamily="18" charset="0"/>
                  </a:rPr>
                  <a:t>連続した入力値に対し、対応するデータを予測すること</a:t>
                </a:r>
                <a:endParaRPr kumimoji="1" lang="en-US" altLang="ja-JP" sz="2000" dirty="0">
                  <a:latin typeface="Times New Roman" panose="02020603050405020304" pitchFamily="18" charset="0"/>
                  <a:cs typeface="Times New Roman" panose="02020603050405020304" pitchFamily="18" charset="0"/>
                </a:endParaRPr>
              </a:p>
              <a:p>
                <a:pPr marL="457200" indent="-457200">
                  <a:buAutoNum type="alphaUcPeriod"/>
                </a:pPr>
                <a:endParaRPr lang="en-US" altLang="ja-JP" sz="2000" dirty="0">
                  <a:latin typeface="Times New Roman" panose="02020603050405020304" pitchFamily="18" charset="0"/>
                  <a:cs typeface="Times New Roman" panose="02020603050405020304" pitchFamily="18" charset="0"/>
                </a:endParaRPr>
              </a:p>
              <a:p>
                <a:pPr marL="457200" indent="-457200">
                  <a:buAutoNum type="alphaUcPeriod"/>
                </a:pPr>
                <a:endParaRPr kumimoji="1" lang="en-US" altLang="ja-JP" sz="2000" dirty="0">
                  <a:latin typeface="Times New Roman" panose="02020603050405020304" pitchFamily="18" charset="0"/>
                  <a:cs typeface="Times New Roman" panose="02020603050405020304" pitchFamily="18" charset="0"/>
                </a:endParaRPr>
              </a:p>
              <a:p>
                <a:endParaRPr kumimoji="1" lang="en-US" altLang="ja-JP" sz="2000" dirty="0">
                  <a:latin typeface="Times New Roman" panose="02020603050405020304" pitchFamily="18" charset="0"/>
                  <a:cs typeface="Times New Roman" panose="02020603050405020304" pitchFamily="18" charset="0"/>
                </a:endParaRPr>
              </a:p>
              <a:p>
                <a:pPr algn="ctr"/>
                <a14:m>
                  <m:oMath xmlns:m="http://schemas.openxmlformats.org/officeDocument/2006/math">
                    <m:r>
                      <a:rPr kumimoji="1" lang="en-US" altLang="ja-JP" sz="2600" b="1" i="1" smtClean="0">
                        <a:latin typeface="Cambria Math" panose="02040503050406030204" pitchFamily="18" charset="0"/>
                        <a:cs typeface="Times New Roman" panose="02020603050405020304" pitchFamily="18" charset="0"/>
                      </a:rPr>
                      <m:t>𝒇</m:t>
                    </m:r>
                    <m:r>
                      <a:rPr kumimoji="1" lang="en-US" altLang="ja-JP" sz="2600" b="1" i="1" smtClean="0">
                        <a:latin typeface="Cambria Math" panose="02040503050406030204" pitchFamily="18" charset="0"/>
                        <a:cs typeface="Times New Roman" panose="02020603050405020304" pitchFamily="18" charset="0"/>
                      </a:rPr>
                      <m:t>(</m:t>
                    </m:r>
                    <m:r>
                      <a:rPr kumimoji="1" lang="en-US" altLang="ja-JP" sz="2600" b="1" i="1" smtClean="0">
                        <a:latin typeface="Cambria Math" panose="02040503050406030204" pitchFamily="18" charset="0"/>
                        <a:cs typeface="Times New Roman" panose="02020603050405020304" pitchFamily="18" charset="0"/>
                      </a:rPr>
                      <m:t>𝒙</m:t>
                    </m:r>
                    <m:r>
                      <a:rPr kumimoji="1" lang="en-US" altLang="ja-JP" sz="2600" b="1" i="1" smtClean="0">
                        <a:latin typeface="Cambria Math" panose="02040503050406030204" pitchFamily="18" charset="0"/>
                        <a:cs typeface="Times New Roman" panose="02020603050405020304" pitchFamily="18" charset="0"/>
                      </a:rPr>
                      <m:t>)</m:t>
                    </m:r>
                  </m:oMath>
                </a14:m>
                <a:r>
                  <a:rPr kumimoji="1" lang="en-US" altLang="ja-JP" sz="2600" b="1" dirty="0">
                    <a:latin typeface="Times New Roman" panose="02020603050405020304" pitchFamily="18" charset="0"/>
                    <a:cs typeface="Times New Roman" panose="02020603050405020304" pitchFamily="18" charset="0"/>
                  </a:rPr>
                  <a:t> </a:t>
                </a:r>
                <a:r>
                  <a:rPr lang="ja-JP" altLang="en-US" sz="2600" b="1" dirty="0">
                    <a:latin typeface="Times New Roman" panose="02020603050405020304" pitchFamily="18" charset="0"/>
                    <a:cs typeface="Times New Roman" panose="02020603050405020304" pitchFamily="18" charset="0"/>
                  </a:rPr>
                  <a:t>が</a:t>
                </a:r>
                <a:r>
                  <a:rPr kumimoji="1" lang="ja-JP" altLang="en-US" sz="2600" b="1" dirty="0">
                    <a:latin typeface="Times New Roman" panose="02020603050405020304" pitchFamily="18" charset="0"/>
                    <a:cs typeface="Times New Roman" panose="02020603050405020304" pitchFamily="18" charset="0"/>
                  </a:rPr>
                  <a:t>どんな関数かわからない</a:t>
                </a:r>
                <a:endParaRPr kumimoji="1" lang="en-US" altLang="ja-JP" sz="2600" b="1" dirty="0">
                  <a:latin typeface="Times New Roman" panose="02020603050405020304" pitchFamily="18" charset="0"/>
                  <a:cs typeface="Times New Roman" panose="02020603050405020304" pitchFamily="18" charset="0"/>
                </a:endParaRPr>
              </a:p>
              <a:p>
                <a:pPr algn="ctr"/>
                <a:endParaRPr lang="en-US" altLang="ja-JP" sz="1200" dirty="0">
                  <a:latin typeface="Times New Roman" panose="02020603050405020304" pitchFamily="18" charset="0"/>
                  <a:cs typeface="Times New Roman" panose="02020603050405020304" pitchFamily="18" charset="0"/>
                </a:endParaRPr>
              </a:p>
              <a:p>
                <a:pPr algn="ctr"/>
                <a:r>
                  <a:rPr lang="ja-JP" altLang="en-US" sz="2000" dirty="0">
                    <a:latin typeface="Times New Roman" panose="02020603050405020304" pitchFamily="18" charset="0"/>
                    <a:cs typeface="Times New Roman" panose="02020603050405020304" pitchFamily="18" charset="0"/>
                  </a:rPr>
                  <a:t>➡表現力の高い関数を使って、何かしら上手くいけばいい</a:t>
                </a:r>
                <a:endParaRPr lang="en-US" altLang="ja-JP" sz="2000" dirty="0">
                  <a:latin typeface="Times New Roman" panose="02020603050405020304" pitchFamily="18" charset="0"/>
                  <a:cs typeface="Times New Roman" panose="02020603050405020304" pitchFamily="18" charset="0"/>
                </a:endParaRPr>
              </a:p>
              <a:p>
                <a:pPr lvl="5"/>
                <a:endParaRPr lang="en-US" altLang="ja-JP" sz="1200" dirty="0">
                  <a:latin typeface="Times New Roman" panose="02020603050405020304" pitchFamily="18" charset="0"/>
                  <a:cs typeface="Times New Roman" panose="02020603050405020304" pitchFamily="18" charset="0"/>
                </a:endParaRPr>
              </a:p>
              <a:p>
                <a:pPr lvl="5"/>
                <a:r>
                  <a:rPr lang="en-US" altLang="ja-JP" sz="2000" dirty="0">
                    <a:latin typeface="Times New Roman" panose="02020603050405020304" pitchFamily="18" charset="0"/>
                    <a:cs typeface="Times New Roman" panose="02020603050405020304" pitchFamily="18" charset="0"/>
                  </a:rPr>
                  <a:t>	</a:t>
                </a:r>
                <a:r>
                  <a:rPr lang="ja-JP" altLang="en-US" sz="2000" dirty="0">
                    <a:latin typeface="Times New Roman" panose="02020603050405020304" pitchFamily="18" charset="0"/>
                    <a:cs typeface="Times New Roman" panose="02020603050405020304" pitchFamily="18" charset="0"/>
                  </a:rPr>
                  <a:t>例</a:t>
                </a:r>
                <a:endParaRPr lang="en-US" altLang="ja-JP" sz="2000" dirty="0">
                  <a:latin typeface="Times New Roman" panose="02020603050405020304" pitchFamily="18" charset="0"/>
                  <a:cs typeface="Times New Roman" panose="02020603050405020304" pitchFamily="18" charset="0"/>
                </a:endParaRPr>
              </a:p>
              <a:p>
                <a:pPr marL="3543300" lvl="7"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線形回帰</a:t>
                </a:r>
                <a:endParaRPr lang="en-US" altLang="ja-JP" sz="2000" dirty="0">
                  <a:latin typeface="Times New Roman" panose="02020603050405020304" pitchFamily="18" charset="0"/>
                  <a:cs typeface="Times New Roman" panose="02020603050405020304" pitchFamily="18" charset="0"/>
                </a:endParaRPr>
              </a:p>
              <a:p>
                <a:pPr marL="3543300" lvl="7"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リッジ回帰</a:t>
                </a:r>
                <a:endParaRPr lang="en-US" altLang="ja-JP" sz="2000" dirty="0">
                  <a:latin typeface="Times New Roman" panose="02020603050405020304" pitchFamily="18" charset="0"/>
                  <a:cs typeface="Times New Roman" panose="02020603050405020304" pitchFamily="18" charset="0"/>
                </a:endParaRPr>
              </a:p>
              <a:p>
                <a:pPr marL="3543300" lvl="7"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ガウス過程回帰</a:t>
                </a:r>
                <a:endParaRPr lang="en-US" altLang="ja-JP" sz="2000" dirty="0">
                  <a:latin typeface="Times New Roman" panose="02020603050405020304" pitchFamily="18" charset="0"/>
                  <a:cs typeface="Times New Roman" panose="02020603050405020304" pitchFamily="18" charset="0"/>
                </a:endParaRPr>
              </a:p>
              <a:p>
                <a:pPr lvl="7"/>
                <a:r>
                  <a:rPr lang="ja-JP" altLang="en-US" sz="2000" dirty="0">
                    <a:latin typeface="Times New Roman" panose="02020603050405020304" pitchFamily="18" charset="0"/>
                    <a:cs typeface="Times New Roman" panose="02020603050405020304" pitchFamily="18" charset="0"/>
                  </a:rPr>
                  <a:t>　　</a:t>
                </a:r>
                <a:endParaRPr lang="en-US" altLang="ja-JP" sz="2000" dirty="0">
                  <a:latin typeface="Times New Roman" panose="02020603050405020304" pitchFamily="18" charset="0"/>
                  <a:cs typeface="Times New Roman" panose="02020603050405020304" pitchFamily="18" charset="0"/>
                </a:endParaRPr>
              </a:p>
              <a:p>
                <a:pPr lvl="7"/>
                <a:endParaRPr lang="en-US" altLang="ja-JP" sz="1200" dirty="0">
                  <a:latin typeface="Times New Roman" panose="02020603050405020304" pitchFamily="18" charset="0"/>
                  <a:cs typeface="Times New Roman" panose="02020603050405020304" pitchFamily="18" charset="0"/>
                </a:endParaRPr>
              </a:p>
              <a:p>
                <a:pPr algn="ctr"/>
                <a:r>
                  <a:rPr lang="ja-JP" altLang="en-US" sz="2000" b="1" dirty="0">
                    <a:latin typeface="Times New Roman" panose="02020603050405020304" pitchFamily="18" charset="0"/>
                    <a:cs typeface="Times New Roman" panose="02020603050405020304" pitchFamily="18" charset="0"/>
                  </a:rPr>
                  <a:t>回帰分析の手法はたくさんある</a:t>
                </a:r>
                <a:endParaRPr lang="en-US" altLang="ja-JP" sz="2000" b="1" dirty="0">
                  <a:latin typeface="Times New Roman" panose="02020603050405020304" pitchFamily="18" charset="0"/>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540190" y="1606934"/>
                <a:ext cx="10813610" cy="4893647"/>
              </a:xfrm>
              <a:prstGeom prst="rect">
                <a:avLst/>
              </a:prstGeom>
              <a:blipFill>
                <a:blip r:embed="rId2"/>
                <a:stretch>
                  <a:fillRect l="-620" t="-873" b="-1496"/>
                </a:stretch>
              </a:blipFill>
            </p:spPr>
            <p:txBody>
              <a:bodyPr/>
              <a:lstStyle/>
              <a:p>
                <a:r>
                  <a:rPr lang="ja-JP" altLang="en-US">
                    <a:noFill/>
                  </a:rPr>
                  <a:t> </a:t>
                </a:r>
              </a:p>
            </p:txBody>
          </p:sp>
        </mc:Fallback>
      </mc:AlternateContent>
      <p:grpSp>
        <p:nvGrpSpPr>
          <p:cNvPr id="11" name="グループ化 10">
            <a:extLst>
              <a:ext uri="{FF2B5EF4-FFF2-40B4-BE49-F238E27FC236}">
                <a16:creationId xmlns:a16="http://schemas.microsoft.com/office/drawing/2014/main" id="{E8E9019D-5E88-F10C-8295-4BFEC7DB2F8E}"/>
              </a:ext>
            </a:extLst>
          </p:cNvPr>
          <p:cNvGrpSpPr/>
          <p:nvPr/>
        </p:nvGrpSpPr>
        <p:grpSpPr>
          <a:xfrm>
            <a:off x="7586804" y="1249378"/>
            <a:ext cx="3880916" cy="1864273"/>
            <a:chOff x="1729212" y="3162532"/>
            <a:chExt cx="3880916" cy="1864273"/>
          </a:xfrm>
        </p:grpSpPr>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39002360-B2E6-A680-185B-4A9452DAA4FC}"/>
                    </a:ext>
                  </a:extLst>
                </p:cNvPr>
                <p:cNvSpPr/>
                <p:nvPr/>
              </p:nvSpPr>
              <p:spPr>
                <a:xfrm>
                  <a:off x="1729212" y="3162533"/>
                  <a:ext cx="606582" cy="18469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ja-JP" altLang="en-US" dirty="0">
                      <a:solidFill>
                        <a:schemeClr val="tx1"/>
                      </a:solidFill>
                      <a:latin typeface="Times New Roman" panose="02020603050405020304" pitchFamily="18" charset="0"/>
                      <a:cs typeface="Times New Roman" panose="02020603050405020304" pitchFamily="18" charset="0"/>
                    </a:rPr>
                    <a:t>入力値 </a:t>
                  </a:r>
                  <a:br>
                    <a:rPr kumimoji="1" lang="en-US" altLang="ja-JP" dirty="0">
                      <a:solidFill>
                        <a:schemeClr val="tx1"/>
                      </a:solidFill>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kumimoji="1" lang="en-US" altLang="ja-JP" b="1" i="1" smtClean="0">
                            <a:solidFill>
                              <a:schemeClr val="tx1"/>
                            </a:solidFill>
                            <a:latin typeface="Cambria Math" panose="02040503050406030204" pitchFamily="18" charset="0"/>
                            <a:cs typeface="Times New Roman" panose="02020603050405020304" pitchFamily="18" charset="0"/>
                          </a:rPr>
                          <m:t>𝒙</m:t>
                        </m:r>
                      </m:oMath>
                    </m:oMathPara>
                  </a14:m>
                  <a:endParaRPr kumimoji="1" lang="en-US" altLang="ja-JP"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正方形/長方形 3">
                  <a:extLst>
                    <a:ext uri="{FF2B5EF4-FFF2-40B4-BE49-F238E27FC236}">
                      <a16:creationId xmlns:a16="http://schemas.microsoft.com/office/drawing/2014/main" id="{39002360-B2E6-A680-185B-4A9452DAA4FC}"/>
                    </a:ext>
                  </a:extLst>
                </p:cNvPr>
                <p:cNvSpPr>
                  <a:spLocks noRot="1" noChangeAspect="1" noMove="1" noResize="1" noEditPoints="1" noAdjustHandles="1" noChangeArrowheads="1" noChangeShapeType="1" noTextEdit="1"/>
                </p:cNvSpPr>
                <p:nvPr/>
              </p:nvSpPr>
              <p:spPr>
                <a:xfrm>
                  <a:off x="1729212" y="3162533"/>
                  <a:ext cx="606582" cy="1846907"/>
                </a:xfrm>
                <a:prstGeom prst="rect">
                  <a:avLst/>
                </a:prstGeom>
                <a:blipFill>
                  <a:blip r:embed="rId3"/>
                  <a:stretch>
                    <a:fillRect/>
                  </a:stretch>
                </a:blipFill>
                <a:ln w="38100">
                  <a:solidFill>
                    <a:schemeClr val="tx1"/>
                  </a:solidFill>
                </a:ln>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01243563-D34F-AE2B-426D-FC570324BE10}"/>
                </a:ext>
              </a:extLst>
            </p:cNvPr>
            <p:cNvSpPr/>
            <p:nvPr/>
          </p:nvSpPr>
          <p:spPr>
            <a:xfrm>
              <a:off x="2969536" y="3179898"/>
              <a:ext cx="1439501" cy="18469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ja-JP" altLang="en-US" dirty="0">
                  <a:solidFill>
                    <a:schemeClr val="tx1"/>
                  </a:solidFill>
                  <a:latin typeface="Times New Roman" panose="02020603050405020304" pitchFamily="18" charset="0"/>
                  <a:cs typeface="Times New Roman" panose="02020603050405020304" pitchFamily="18" charset="0"/>
                </a:rPr>
                <a:t>回帰モデル</a:t>
              </a:r>
              <a:endParaRPr kumimoji="1" lang="en-US" altLang="ja-JP"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80201F7-5358-7AFF-B98C-598CB9AA9C8F}"/>
                    </a:ext>
                  </a:extLst>
                </p:cNvPr>
                <p:cNvSpPr txBox="1"/>
                <p:nvPr/>
              </p:nvSpPr>
              <p:spPr>
                <a:xfrm>
                  <a:off x="3376941" y="4304224"/>
                  <a:ext cx="642796" cy="369332"/>
                </a:xfrm>
                <a:prstGeom prst="rect">
                  <a:avLst/>
                </a:prstGeom>
                <a:noFill/>
              </p:spPr>
              <p:txBody>
                <a:bodyPr wrap="square">
                  <a:spAutoFit/>
                </a:bodyPr>
                <a:lstStyle/>
                <a:p>
                  <a14:m>
                    <m:oMath xmlns:m="http://schemas.openxmlformats.org/officeDocument/2006/math">
                      <m:r>
                        <a:rPr kumimoji="1" lang="en-US" altLang="ja-JP" sz="1800" b="0" i="1" smtClean="0">
                          <a:latin typeface="Cambria Math" panose="02040503050406030204" pitchFamily="18" charset="0"/>
                          <a:cs typeface="Times New Roman" panose="02020603050405020304" pitchFamily="18" charset="0"/>
                        </a:rPr>
                        <m:t>𝑓</m:t>
                      </m:r>
                      <m:r>
                        <a:rPr kumimoji="1" lang="en-US" altLang="ja-JP" sz="1800" b="0" i="1" smtClean="0">
                          <a:latin typeface="Cambria Math" panose="02040503050406030204" pitchFamily="18" charset="0"/>
                          <a:cs typeface="Times New Roman" panose="02020603050405020304" pitchFamily="18" charset="0"/>
                        </a:rPr>
                        <m:t>(</m:t>
                      </m:r>
                      <m:r>
                        <a:rPr kumimoji="1" lang="en-US" altLang="ja-JP" sz="1800" b="1" i="1" smtClean="0">
                          <a:latin typeface="Cambria Math" panose="02040503050406030204" pitchFamily="18" charset="0"/>
                          <a:cs typeface="Times New Roman" panose="02020603050405020304" pitchFamily="18" charset="0"/>
                        </a:rPr>
                        <m:t>𝒙</m:t>
                      </m:r>
                      <m:r>
                        <a:rPr kumimoji="1" lang="en-US" altLang="ja-JP" sz="1800" b="0" i="1" smtClean="0">
                          <a:latin typeface="Cambria Math" panose="02040503050406030204" pitchFamily="18" charset="0"/>
                          <a:cs typeface="Times New Roman" panose="02020603050405020304" pitchFamily="18" charset="0"/>
                        </a:rPr>
                        <m:t>)</m:t>
                      </m:r>
                    </m:oMath>
                  </a14:m>
                  <a:r>
                    <a:rPr kumimoji="1" lang="en-US" altLang="ja-JP" sz="1800" dirty="0">
                      <a:latin typeface="Times New Roman" panose="02020603050405020304" pitchFamily="18" charset="0"/>
                      <a:cs typeface="Times New Roman" panose="02020603050405020304" pitchFamily="18" charset="0"/>
                    </a:rPr>
                    <a:t> </a:t>
                  </a:r>
                </a:p>
              </p:txBody>
            </p:sp>
          </mc:Choice>
          <mc:Fallback xmlns="">
            <p:sp>
              <p:nvSpPr>
                <p:cNvPr id="7" name="テキスト ボックス 6">
                  <a:extLst>
                    <a:ext uri="{FF2B5EF4-FFF2-40B4-BE49-F238E27FC236}">
                      <a16:creationId xmlns:a16="http://schemas.microsoft.com/office/drawing/2014/main" id="{580201F7-5358-7AFF-B98C-598CB9AA9C8F}"/>
                    </a:ext>
                  </a:extLst>
                </p:cNvPr>
                <p:cNvSpPr txBox="1">
                  <a:spLocks noRot="1" noChangeAspect="1" noMove="1" noResize="1" noEditPoints="1" noAdjustHandles="1" noChangeArrowheads="1" noChangeShapeType="1" noTextEdit="1"/>
                </p:cNvSpPr>
                <p:nvPr/>
              </p:nvSpPr>
              <p:spPr>
                <a:xfrm>
                  <a:off x="3376941" y="4304224"/>
                  <a:ext cx="642796" cy="369332"/>
                </a:xfrm>
                <a:prstGeom prst="rect">
                  <a:avLst/>
                </a:prstGeom>
                <a:blipFill>
                  <a:blip r:embed="rId4"/>
                  <a:stretch>
                    <a:fillRect l="-2857" r="-3810"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1AB204EC-B065-FC08-9A27-ED1184F5B8C0}"/>
                    </a:ext>
                  </a:extLst>
                </p:cNvPr>
                <p:cNvSpPr/>
                <p:nvPr/>
              </p:nvSpPr>
              <p:spPr>
                <a:xfrm>
                  <a:off x="5003546" y="3162532"/>
                  <a:ext cx="606582" cy="18469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ja-JP" altLang="en-US" dirty="0">
                      <a:solidFill>
                        <a:schemeClr val="tx1"/>
                      </a:solidFill>
                      <a:latin typeface="Times New Roman" panose="02020603050405020304" pitchFamily="18" charset="0"/>
                      <a:cs typeface="Times New Roman" panose="02020603050405020304" pitchFamily="18" charset="0"/>
                    </a:rPr>
                    <a:t>予測値 </a:t>
                  </a:r>
                  <a:br>
                    <a:rPr kumimoji="1" lang="en-US" altLang="ja-JP" dirty="0">
                      <a:solidFill>
                        <a:schemeClr val="tx1"/>
                      </a:solidFill>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cs typeface="Times New Roman" panose="02020603050405020304" pitchFamily="18" charset="0"/>
                          </a:rPr>
                          <m:t>𝑦</m:t>
                        </m:r>
                      </m:oMath>
                    </m:oMathPara>
                  </a14:m>
                  <a:endParaRPr kumimoji="1" lang="en-US" altLang="ja-JP"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1AB204EC-B065-FC08-9A27-ED1184F5B8C0}"/>
                    </a:ext>
                  </a:extLst>
                </p:cNvPr>
                <p:cNvSpPr>
                  <a:spLocks noRot="1" noChangeAspect="1" noMove="1" noResize="1" noEditPoints="1" noAdjustHandles="1" noChangeArrowheads="1" noChangeShapeType="1" noTextEdit="1"/>
                </p:cNvSpPr>
                <p:nvPr/>
              </p:nvSpPr>
              <p:spPr>
                <a:xfrm>
                  <a:off x="5003546" y="3162532"/>
                  <a:ext cx="606582" cy="1846907"/>
                </a:xfrm>
                <a:prstGeom prst="rect">
                  <a:avLst/>
                </a:prstGeom>
                <a:blipFill>
                  <a:blip r:embed="rId5"/>
                  <a:stretch>
                    <a:fillRect/>
                  </a:stretch>
                </a:blipFill>
                <a:ln w="38100">
                  <a:solidFill>
                    <a:schemeClr val="tx1"/>
                  </a:solidFill>
                </a:ln>
              </p:spPr>
              <p:txBody>
                <a:bodyPr/>
                <a:lstStyle/>
                <a:p>
                  <a:r>
                    <a:rPr lang="ja-JP" altLang="en-US">
                      <a:noFill/>
                    </a:rPr>
                    <a:t> </a:t>
                  </a:r>
                </a:p>
              </p:txBody>
            </p:sp>
          </mc:Fallback>
        </mc:AlternateContent>
        <p:sp>
          <p:nvSpPr>
            <p:cNvPr id="9" name="矢印: 右 8">
              <a:extLst>
                <a:ext uri="{FF2B5EF4-FFF2-40B4-BE49-F238E27FC236}">
                  <a16:creationId xmlns:a16="http://schemas.microsoft.com/office/drawing/2014/main" id="{86228CA4-13A5-9C00-1629-F80ED6EB45F2}"/>
                </a:ext>
              </a:extLst>
            </p:cNvPr>
            <p:cNvSpPr/>
            <p:nvPr/>
          </p:nvSpPr>
          <p:spPr>
            <a:xfrm>
              <a:off x="2335794" y="3847723"/>
              <a:ext cx="606582" cy="45650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40F05FE0-F79B-2DE8-AE1E-6ABB1550C655}"/>
                </a:ext>
              </a:extLst>
            </p:cNvPr>
            <p:cNvSpPr/>
            <p:nvPr/>
          </p:nvSpPr>
          <p:spPr>
            <a:xfrm>
              <a:off x="4387911" y="3847722"/>
              <a:ext cx="606582" cy="45650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C4743063-3B86-78D5-03FE-87DCC3E342B2}"/>
              </a:ext>
            </a:extLst>
          </p:cNvPr>
          <p:cNvSpPr txBox="1"/>
          <p:nvPr/>
        </p:nvSpPr>
        <p:spPr>
          <a:xfrm>
            <a:off x="4919056" y="5696722"/>
            <a:ext cx="492443" cy="348813"/>
          </a:xfrm>
          <a:prstGeom prst="rect">
            <a:avLst/>
          </a:prstGeom>
          <a:noFill/>
        </p:spPr>
        <p:txBody>
          <a:bodyPr vert="eaVert" wrap="none" rtlCol="0">
            <a:spAutoFit/>
          </a:bodyPr>
          <a:lstStyle/>
          <a:p>
            <a:r>
              <a:rPr kumimoji="1" lang="en-US" altLang="ja-JP" sz="2000" dirty="0"/>
              <a:t>…</a:t>
            </a:r>
            <a:endParaRPr kumimoji="1" lang="ja-JP" altLang="en-US" sz="2000" dirty="0"/>
          </a:p>
        </p:txBody>
      </p:sp>
    </p:spTree>
    <p:extLst>
      <p:ext uri="{BB962C8B-B14F-4D97-AF65-F5344CB8AC3E}">
        <p14:creationId xmlns:p14="http://schemas.microsoft.com/office/powerpoint/2010/main" val="3366102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理論：回帰分析</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689195" y="1349449"/>
            <a:ext cx="10813610" cy="4401205"/>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t>線形回帰分析の例</a:t>
            </a: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p:txBody>
      </p:sp>
      <p:pic>
        <p:nvPicPr>
          <p:cNvPr id="5" name="図 4" descr="グラフ, 散布図&#10;&#10;自動的に生成された説明">
            <a:extLst>
              <a:ext uri="{FF2B5EF4-FFF2-40B4-BE49-F238E27FC236}">
                <a16:creationId xmlns:a16="http://schemas.microsoft.com/office/drawing/2014/main" id="{D49016DB-7C8A-3611-8CCB-5D48FE658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9356" y="1749559"/>
            <a:ext cx="4142267" cy="3106700"/>
          </a:xfrm>
          <a:prstGeom prst="rect">
            <a:avLst/>
          </a:prstGeom>
        </p:spPr>
      </p:pic>
      <p:pic>
        <p:nvPicPr>
          <p:cNvPr id="7" name="図 6" descr="グラフ, 散布図&#10;&#10;自動的に生成された説明">
            <a:extLst>
              <a:ext uri="{FF2B5EF4-FFF2-40B4-BE49-F238E27FC236}">
                <a16:creationId xmlns:a16="http://schemas.microsoft.com/office/drawing/2014/main" id="{20D5EA38-C424-8B34-3119-4D4888B4A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05" y="1759975"/>
            <a:ext cx="4142267" cy="3106700"/>
          </a:xfrm>
          <a:prstGeom prst="rect">
            <a:avLst/>
          </a:prstGeom>
        </p:spPr>
      </p:pic>
      <p:pic>
        <p:nvPicPr>
          <p:cNvPr id="9" name="図 8" descr="グラフ, 散布図&#10;&#10;自動的に生成された説明">
            <a:extLst>
              <a:ext uri="{FF2B5EF4-FFF2-40B4-BE49-F238E27FC236}">
                <a16:creationId xmlns:a16="http://schemas.microsoft.com/office/drawing/2014/main" id="{5CBED5E8-8950-492C-0752-D3860435A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332" y="1754767"/>
            <a:ext cx="4142267" cy="3106700"/>
          </a:xfrm>
          <a:prstGeom prst="rect">
            <a:avLst/>
          </a:prstGeom>
        </p:spPr>
      </p:pic>
      <p:sp>
        <p:nvSpPr>
          <p:cNvPr id="10" name="テキスト ボックス 9">
            <a:extLst>
              <a:ext uri="{FF2B5EF4-FFF2-40B4-BE49-F238E27FC236}">
                <a16:creationId xmlns:a16="http://schemas.microsoft.com/office/drawing/2014/main" id="{A58583DE-633B-F78C-0F57-81D836F473F7}"/>
              </a:ext>
            </a:extLst>
          </p:cNvPr>
          <p:cNvSpPr txBox="1"/>
          <p:nvPr/>
        </p:nvSpPr>
        <p:spPr>
          <a:xfrm>
            <a:off x="543209" y="4966746"/>
            <a:ext cx="3391124" cy="1169551"/>
          </a:xfrm>
          <a:prstGeom prst="rect">
            <a:avLst/>
          </a:prstGeom>
          <a:noFill/>
        </p:spPr>
        <p:txBody>
          <a:bodyPr wrap="square" rtlCol="0">
            <a:spAutoFit/>
          </a:bodyPr>
          <a:lstStyle/>
          <a:p>
            <a:pPr algn="ctr"/>
            <a:r>
              <a:rPr kumimoji="1" lang="ja-JP" altLang="en-US" sz="2000" dirty="0"/>
              <a:t>線形回帰</a:t>
            </a:r>
            <a:endParaRPr kumimoji="1" lang="en-US" altLang="ja-JP" sz="2000" dirty="0"/>
          </a:p>
          <a:p>
            <a:endParaRPr kumimoji="1" lang="en-US" altLang="ja-JP" sz="1000" dirty="0"/>
          </a:p>
          <a:p>
            <a:pPr marL="342900" indent="-342900">
              <a:buFont typeface="Arial" panose="020B0604020202020204" pitchFamily="34" charset="0"/>
              <a:buChar char="•"/>
            </a:pPr>
            <a:r>
              <a:rPr lang="ja-JP" altLang="en-US" sz="2000" dirty="0"/>
              <a:t>表現力は低い</a:t>
            </a:r>
            <a:endParaRPr lang="en-US" altLang="ja-JP" sz="2000" dirty="0"/>
          </a:p>
          <a:p>
            <a:pPr marL="342900" indent="-342900">
              <a:buFont typeface="Arial" panose="020B0604020202020204" pitchFamily="34" charset="0"/>
              <a:buChar char="•"/>
            </a:pPr>
            <a:r>
              <a:rPr lang="ja-JP" altLang="en-US" sz="2000" dirty="0"/>
              <a:t>非常にシンプル</a:t>
            </a:r>
            <a:endParaRPr lang="en-US" altLang="ja-JP" sz="2000" dirty="0"/>
          </a:p>
        </p:txBody>
      </p:sp>
      <p:sp>
        <p:nvSpPr>
          <p:cNvPr id="11" name="テキスト ボックス 10">
            <a:extLst>
              <a:ext uri="{FF2B5EF4-FFF2-40B4-BE49-F238E27FC236}">
                <a16:creationId xmlns:a16="http://schemas.microsoft.com/office/drawing/2014/main" id="{E0240428-7A38-1D1E-9005-119C8498C63F}"/>
              </a:ext>
            </a:extLst>
          </p:cNvPr>
          <p:cNvSpPr txBox="1"/>
          <p:nvPr/>
        </p:nvSpPr>
        <p:spPr>
          <a:xfrm>
            <a:off x="8356090" y="4966744"/>
            <a:ext cx="3391124" cy="1477328"/>
          </a:xfrm>
          <a:prstGeom prst="rect">
            <a:avLst/>
          </a:prstGeom>
          <a:noFill/>
        </p:spPr>
        <p:txBody>
          <a:bodyPr wrap="square" rtlCol="0">
            <a:spAutoFit/>
          </a:bodyPr>
          <a:lstStyle/>
          <a:p>
            <a:pPr algn="ctr"/>
            <a:r>
              <a:rPr lang="ja-JP" altLang="en-US" sz="2000" dirty="0"/>
              <a:t>カーネルリッジ回帰</a:t>
            </a:r>
            <a:endParaRPr kumimoji="1" lang="en-US" altLang="ja-JP" sz="2000" dirty="0"/>
          </a:p>
          <a:p>
            <a:endParaRPr kumimoji="1" lang="en-US" altLang="ja-JP" sz="1000" dirty="0"/>
          </a:p>
          <a:p>
            <a:pPr marL="342900" indent="-342900">
              <a:buFont typeface="Arial" panose="020B0604020202020204" pitchFamily="34" charset="0"/>
              <a:buChar char="•"/>
            </a:pPr>
            <a:r>
              <a:rPr lang="ja-JP" altLang="en-US" sz="2000" dirty="0"/>
              <a:t>表現力は高い</a:t>
            </a:r>
            <a:endParaRPr lang="en-US" altLang="ja-JP" sz="2000" dirty="0"/>
          </a:p>
          <a:p>
            <a:pPr marL="342900" indent="-342900">
              <a:buFont typeface="Arial" panose="020B0604020202020204" pitchFamily="34" charset="0"/>
              <a:buChar char="•"/>
            </a:pPr>
            <a:r>
              <a:rPr lang="ja-JP" altLang="en-US" sz="2000" dirty="0"/>
              <a:t>表現力に制限をかけ、　過学習を防ぐ工夫</a:t>
            </a:r>
            <a:endParaRPr lang="en-US" altLang="ja-JP" sz="2000" dirty="0"/>
          </a:p>
        </p:txBody>
      </p:sp>
      <p:sp>
        <p:nvSpPr>
          <p:cNvPr id="12" name="テキスト ボックス 11">
            <a:extLst>
              <a:ext uri="{FF2B5EF4-FFF2-40B4-BE49-F238E27FC236}">
                <a16:creationId xmlns:a16="http://schemas.microsoft.com/office/drawing/2014/main" id="{5B61DF00-41A8-7E0D-AB79-91FF98A382E7}"/>
              </a:ext>
            </a:extLst>
          </p:cNvPr>
          <p:cNvSpPr txBox="1"/>
          <p:nvPr/>
        </p:nvSpPr>
        <p:spPr>
          <a:xfrm>
            <a:off x="4400438" y="4966745"/>
            <a:ext cx="3391124" cy="1169551"/>
          </a:xfrm>
          <a:prstGeom prst="rect">
            <a:avLst/>
          </a:prstGeom>
          <a:noFill/>
        </p:spPr>
        <p:txBody>
          <a:bodyPr wrap="square" rtlCol="0">
            <a:spAutoFit/>
          </a:bodyPr>
          <a:lstStyle/>
          <a:p>
            <a:pPr algn="ctr"/>
            <a:r>
              <a:rPr kumimoji="1" lang="ja-JP" altLang="en-US" sz="2000" dirty="0">
                <a:latin typeface="Times New Roman" panose="02020603050405020304" pitchFamily="18" charset="0"/>
                <a:cs typeface="Times New Roman" panose="02020603050405020304" pitchFamily="18" charset="0"/>
              </a:rPr>
              <a:t>カーネル回帰</a:t>
            </a:r>
            <a:endParaRPr kumimoji="1" lang="en-US" altLang="ja-JP" sz="2000" dirty="0">
              <a:latin typeface="Times New Roman" panose="02020603050405020304" pitchFamily="18" charset="0"/>
              <a:cs typeface="Times New Roman" panose="02020603050405020304" pitchFamily="18" charset="0"/>
            </a:endParaRPr>
          </a:p>
          <a:p>
            <a:endParaRPr kumimoji="1" lang="en-US" altLang="ja-JP" sz="1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表現力が過剰</a:t>
            </a: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過学習になりやすい</a:t>
            </a:r>
            <a:endParaRPr lang="en-US" altLang="ja-JP"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1673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理論：ガウス過程回帰</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199" y="1167897"/>
            <a:ext cx="10963275" cy="4001095"/>
          </a:xfrm>
          <a:prstGeom prst="rect">
            <a:avLst/>
          </a:prstGeom>
          <a:noFill/>
        </p:spPr>
        <p:txBody>
          <a:bodyPr wrap="square" rtlCol="0">
            <a:spAutoFit/>
          </a:bodyPr>
          <a:lstStyle/>
          <a:p>
            <a:pPr algn="ctr"/>
            <a:r>
              <a:rPr kumimoji="1" lang="ja-JP" altLang="en-US" sz="2600" b="1" u="sng" dirty="0"/>
              <a:t>回帰分析はあくまで予測</a:t>
            </a:r>
            <a:endParaRPr kumimoji="1" lang="en-US" altLang="ja-JP" sz="2600" b="1" u="sng" dirty="0"/>
          </a:p>
          <a:p>
            <a:endParaRPr lang="en-US" altLang="ja-JP" sz="1200" dirty="0"/>
          </a:p>
          <a:p>
            <a:pPr algn="ctr"/>
            <a:r>
              <a:rPr kumimoji="1" lang="ja-JP" altLang="en-US" sz="2000" dirty="0"/>
              <a:t>近しい値になることが多いが、完全に一致はしないし、外れることもある</a:t>
            </a:r>
            <a:endParaRPr kumimoji="1" lang="en-US" altLang="ja-JP" sz="2000" dirty="0"/>
          </a:p>
          <a:p>
            <a:pPr marL="342900" indent="-342900" algn="ctr">
              <a:buFont typeface="Wingdings" panose="05000000000000000000" pitchFamily="2" charset="2"/>
              <a:buChar char="Ø"/>
            </a:pPr>
            <a:r>
              <a:rPr kumimoji="1" lang="ja-JP" altLang="en-US" sz="2000" dirty="0"/>
              <a:t>予測値だけでなく、</a:t>
            </a:r>
            <a:r>
              <a:rPr kumimoji="1" lang="ja-JP" altLang="en-US" sz="2000" u="sng" dirty="0"/>
              <a:t>予測の確からしさ</a:t>
            </a:r>
            <a:r>
              <a:rPr kumimoji="1" lang="ja-JP" altLang="en-US" sz="2000" dirty="0"/>
              <a:t>も知りたい！</a:t>
            </a:r>
            <a:endParaRPr kumimoji="1" lang="en-US" altLang="ja-JP" sz="2000" dirty="0"/>
          </a:p>
          <a:p>
            <a:endParaRPr lang="en-US" altLang="ja-JP" sz="1200" dirty="0"/>
          </a:p>
          <a:p>
            <a:r>
              <a:rPr kumimoji="1" lang="ja-JP" altLang="en-US" sz="2000" dirty="0"/>
              <a:t>そこで</a:t>
            </a:r>
            <a:r>
              <a:rPr kumimoji="1" lang="ja-JP" altLang="en-US" sz="2000" b="1" u="sng" dirty="0"/>
              <a:t>ガウス過程回帰</a:t>
            </a:r>
            <a:r>
              <a:rPr kumimoji="1" lang="ja-JP" altLang="en-US" sz="2000" dirty="0"/>
              <a:t>で回帰分析を行う</a:t>
            </a:r>
            <a:endParaRPr kumimoji="1" lang="en-US" altLang="ja-JP" sz="2000" dirty="0"/>
          </a:p>
          <a:p>
            <a:pPr marL="1257300" lvl="2" indent="-342900">
              <a:buFont typeface="Arial" panose="020B0604020202020204" pitchFamily="34" charset="0"/>
              <a:buChar char="•"/>
            </a:pPr>
            <a:r>
              <a:rPr kumimoji="1" lang="ja-JP" altLang="en-US" sz="2000" b="1" dirty="0"/>
              <a:t>似た入力値がある ➡ 似た値を予測し、誤差は小さい</a:t>
            </a:r>
            <a:endParaRPr kumimoji="1" lang="en-US" altLang="ja-JP" sz="2000" b="1" dirty="0"/>
          </a:p>
          <a:p>
            <a:pPr marL="1257300" lvl="2" indent="-342900">
              <a:buFont typeface="Arial" panose="020B0604020202020204" pitchFamily="34" charset="0"/>
              <a:buChar char="•"/>
            </a:pPr>
            <a:r>
              <a:rPr kumimoji="1" lang="ja-JP" altLang="en-US" sz="2000" b="1" dirty="0"/>
              <a:t>似た入力値がない ➡ 予測の精度が下がる分、誤差は大きくなる</a:t>
            </a:r>
            <a:endParaRPr kumimoji="1" lang="en-US" altLang="ja-JP" sz="2000" b="1" dirty="0"/>
          </a:p>
          <a:p>
            <a:endParaRPr lang="en-US" altLang="ja-JP" sz="1200" b="1" u="sng" dirty="0"/>
          </a:p>
          <a:p>
            <a:pPr marL="342900" indent="-342900">
              <a:buFont typeface="Arial" panose="020B0604020202020204" pitchFamily="34" charset="0"/>
              <a:buChar char="•"/>
            </a:pPr>
            <a:r>
              <a:rPr kumimoji="1" lang="ja-JP" altLang="en-US" sz="2000" u="sng" dirty="0"/>
              <a:t>ガウス過程回帰</a:t>
            </a:r>
            <a:endParaRPr kumimoji="1" lang="en-US" altLang="ja-JP" sz="2000" u="sng" dirty="0"/>
          </a:p>
          <a:p>
            <a:pPr marL="914400" lvl="1" indent="-457200">
              <a:buFont typeface="+mj-lt"/>
              <a:buAutoNum type="arabicPeriod"/>
            </a:pPr>
            <a:r>
              <a:rPr lang="ja-JP" altLang="en-US" sz="2000" dirty="0"/>
              <a:t>ベイズ推定を用いて </a:t>
            </a:r>
            <a:r>
              <a:rPr lang="ja-JP" altLang="en-US" sz="2000" b="1" dirty="0"/>
              <a:t>‘確率分布’</a:t>
            </a:r>
            <a:r>
              <a:rPr lang="ja-JP" altLang="en-US" sz="2000" dirty="0"/>
              <a:t>を予測するための推定手法</a:t>
            </a:r>
            <a:endParaRPr lang="en-US" altLang="ja-JP" sz="2000" dirty="0"/>
          </a:p>
          <a:p>
            <a:pPr marL="914400" lvl="1" indent="-457200">
              <a:buFont typeface="+mj-lt"/>
              <a:buAutoNum type="arabicPeriod"/>
            </a:pPr>
            <a:r>
              <a:rPr lang="ja-JP" altLang="en-US" sz="2000" dirty="0"/>
              <a:t>確率分布が正規分布になるという仮定と既知のデータから全体の確率分布を推定する</a:t>
            </a:r>
            <a:endParaRPr lang="en-US" altLang="ja-JP" sz="2000" dirty="0"/>
          </a:p>
          <a:p>
            <a:pPr algn="ctr"/>
            <a:endParaRPr kumimoji="1" lang="en-US" altLang="ja-JP" sz="1200" dirty="0"/>
          </a:p>
          <a:p>
            <a:pPr marL="342900" indent="-342900" algn="ctr">
              <a:buFont typeface="Wingdings" panose="05000000000000000000" pitchFamily="2" charset="2"/>
              <a:buChar char="Ø"/>
            </a:pPr>
            <a:r>
              <a:rPr lang="ja-JP" altLang="en-US" sz="2000" b="1" u="sng" dirty="0"/>
              <a:t>予測の確からしさを確率分布として表現可能</a:t>
            </a:r>
            <a:endParaRPr kumimoji="1" lang="ja-JP" altLang="en-US" sz="2000" b="1" u="sng" dirty="0"/>
          </a:p>
        </p:txBody>
      </p:sp>
      <p:sp>
        <p:nvSpPr>
          <p:cNvPr id="4" name="テキスト ボックス 3">
            <a:extLst>
              <a:ext uri="{FF2B5EF4-FFF2-40B4-BE49-F238E27FC236}">
                <a16:creationId xmlns:a16="http://schemas.microsoft.com/office/drawing/2014/main" id="{BE112E91-0819-E9E3-9ABF-C5498C1B93C9}"/>
              </a:ext>
            </a:extLst>
          </p:cNvPr>
          <p:cNvSpPr txBox="1"/>
          <p:nvPr/>
        </p:nvSpPr>
        <p:spPr>
          <a:xfrm>
            <a:off x="838199" y="5411450"/>
            <a:ext cx="10813610" cy="1446550"/>
          </a:xfrm>
          <a:prstGeom prst="rect">
            <a:avLst/>
          </a:prstGeom>
          <a:noFill/>
        </p:spPr>
        <p:txBody>
          <a:bodyPr wrap="square" rtlCol="0">
            <a:spAutoFit/>
          </a:bodyPr>
          <a:lstStyle/>
          <a:p>
            <a:pPr algn="ctr"/>
            <a:r>
              <a:rPr lang="ja-JP" altLang="en-US" sz="2200" dirty="0">
                <a:latin typeface="Times New Roman" panose="02020603050405020304" pitchFamily="18" charset="0"/>
                <a:cs typeface="Times New Roman" panose="02020603050405020304" pitchFamily="18" charset="0"/>
              </a:rPr>
              <a:t>実装の課題は</a:t>
            </a:r>
            <a:endParaRPr lang="en-US" altLang="ja-JP" sz="2200" dirty="0">
              <a:latin typeface="Times New Roman" panose="02020603050405020304" pitchFamily="18" charset="0"/>
              <a:cs typeface="Times New Roman" panose="02020603050405020304" pitchFamily="18" charset="0"/>
            </a:endParaRPr>
          </a:p>
          <a:p>
            <a:pPr algn="ctr"/>
            <a:r>
              <a:rPr lang="ja-JP" altLang="en-US" sz="2200" dirty="0">
                <a:highlight>
                  <a:srgbClr val="FFFF00"/>
                </a:highlight>
                <a:latin typeface="Times New Roman" panose="02020603050405020304" pitchFamily="18" charset="0"/>
                <a:cs typeface="Times New Roman" panose="02020603050405020304" pitchFamily="18" charset="0"/>
              </a:rPr>
              <a:t>非線形な事象を表現できる</a:t>
            </a:r>
            <a:r>
              <a:rPr kumimoji="1" lang="ja-JP" altLang="en-US" sz="2200" b="1" u="sng" dirty="0">
                <a:highlight>
                  <a:srgbClr val="FFFF00"/>
                </a:highlight>
                <a:latin typeface="Times New Roman" panose="02020603050405020304" pitchFamily="18" charset="0"/>
                <a:cs typeface="Times New Roman" panose="02020603050405020304" pitchFamily="18" charset="0"/>
              </a:rPr>
              <a:t>‘高い表現力を持つ関数’</a:t>
            </a:r>
            <a:r>
              <a:rPr kumimoji="1" lang="ja-JP" altLang="en-US" sz="2200" dirty="0">
                <a:highlight>
                  <a:srgbClr val="FFFF00"/>
                </a:highlight>
                <a:latin typeface="Times New Roman" panose="02020603050405020304" pitchFamily="18" charset="0"/>
                <a:cs typeface="Times New Roman" panose="02020603050405020304" pitchFamily="18" charset="0"/>
              </a:rPr>
              <a:t>を</a:t>
            </a:r>
            <a:r>
              <a:rPr kumimoji="1" lang="ja-JP" altLang="en-US" sz="2200" b="1" u="sng" dirty="0">
                <a:highlight>
                  <a:srgbClr val="FFFF00"/>
                </a:highlight>
                <a:latin typeface="Times New Roman" panose="02020603050405020304" pitchFamily="18" charset="0"/>
                <a:cs typeface="Times New Roman" panose="02020603050405020304" pitchFamily="18" charset="0"/>
              </a:rPr>
              <a:t>‘少ない計算コスト’</a:t>
            </a:r>
            <a:r>
              <a:rPr kumimoji="1" lang="ja-JP" altLang="en-US" sz="2200" dirty="0">
                <a:highlight>
                  <a:srgbClr val="FFFF00"/>
                </a:highlight>
                <a:latin typeface="Times New Roman" panose="02020603050405020304" pitchFamily="18" charset="0"/>
                <a:cs typeface="Times New Roman" panose="02020603050405020304" pitchFamily="18" charset="0"/>
              </a:rPr>
              <a:t>で</a:t>
            </a:r>
            <a:r>
              <a:rPr lang="ja-JP" altLang="en-US" sz="2200" dirty="0">
                <a:highlight>
                  <a:srgbClr val="FFFF00"/>
                </a:highlight>
                <a:latin typeface="Times New Roman" panose="02020603050405020304" pitchFamily="18" charset="0"/>
                <a:cs typeface="Times New Roman" panose="02020603050405020304" pitchFamily="18" charset="0"/>
              </a:rPr>
              <a:t>実現する</a:t>
            </a:r>
            <a:r>
              <a:rPr lang="ja-JP" altLang="en-US" sz="2200" dirty="0">
                <a:latin typeface="Times New Roman" panose="02020603050405020304" pitchFamily="18" charset="0"/>
                <a:cs typeface="Times New Roman" panose="02020603050405020304" pitchFamily="18" charset="0"/>
              </a:rPr>
              <a:t>こと</a:t>
            </a:r>
            <a:endParaRPr kumimoji="1" lang="en-US" altLang="ja-JP" sz="2200" dirty="0">
              <a:latin typeface="Times New Roman" panose="02020603050405020304" pitchFamily="18" charset="0"/>
              <a:cs typeface="Times New Roman" panose="02020603050405020304" pitchFamily="18" charset="0"/>
            </a:endParaRPr>
          </a:p>
          <a:p>
            <a:pPr algn="ctr"/>
            <a:endParaRPr kumimoji="1" lang="en-US" altLang="ja-JP"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3989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理論：カーネル法</a:t>
            </a: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154236" y="1605991"/>
                <a:ext cx="5542657" cy="2753703"/>
              </a:xfrm>
              <a:prstGeom prst="rect">
                <a:avLst/>
              </a:prstGeom>
              <a:noFill/>
            </p:spPr>
            <p:txBody>
              <a:bodyPr wrap="square" rtlCol="0">
                <a:spAutoFit/>
              </a:bodyPr>
              <a:lstStyle/>
              <a:p>
                <a:r>
                  <a:rPr kumimoji="1" lang="ja-JP" altLang="en-US" sz="2000" dirty="0"/>
                  <a:t>線形回帰では非線形なデータは推定できない</a:t>
                </a:r>
                <a:endParaRPr kumimoji="1" lang="en-US" altLang="ja-JP" sz="2000" dirty="0"/>
              </a:p>
              <a:p>
                <a:pPr marL="342900" indent="-342900">
                  <a:buFont typeface="Wingdings" panose="05000000000000000000" pitchFamily="2" charset="2"/>
                  <a:buChar char="Ø"/>
                </a:pPr>
                <a:r>
                  <a:rPr lang="ja-JP" altLang="en-US" sz="2000" dirty="0"/>
                  <a:t>軸を曲げれば楽なのでは？</a:t>
                </a:r>
                <a:endParaRPr lang="en-US" altLang="ja-JP" sz="2000" dirty="0"/>
              </a:p>
              <a:p>
                <a:r>
                  <a:rPr lang="ja-JP" altLang="en-US" sz="2000" dirty="0"/>
                  <a:t>　 </a:t>
                </a:r>
                <a:r>
                  <a:rPr lang="en-US" altLang="ja-JP" sz="2000" dirty="0"/>
                  <a:t>(</a:t>
                </a:r>
                <a:r>
                  <a:rPr lang="ja-JP" altLang="en-US" sz="2000" dirty="0"/>
                  <a:t>特徴空間での回帰</a:t>
                </a:r>
                <a:r>
                  <a:rPr lang="en-US" altLang="ja-JP" sz="2000" dirty="0"/>
                  <a:t>)</a:t>
                </a:r>
              </a:p>
              <a:p>
                <a:endParaRPr kumimoji="1" lang="en-US" altLang="ja-JP" sz="2000" dirty="0"/>
              </a:p>
              <a:p>
                <a:r>
                  <a:rPr lang="ja-JP" altLang="en-US" sz="2000" dirty="0"/>
                  <a:t>ただし特徴空間はベクトルの内積計算で算出</a:t>
                </a:r>
                <a:endParaRPr lang="en-US" altLang="ja-JP" sz="2000" dirty="0"/>
              </a:p>
              <a:p>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ea typeface="Cambria Math" panose="02040503050406030204" pitchFamily="18" charset="0"/>
                            </a:rPr>
                          </m:ctrlPr>
                        </m:dPr>
                        <m:e>
                          <m:sSub>
                            <m:sSubPr>
                              <m:ctrlPr>
                                <a:rPr lang="en-US" altLang="ja-JP" sz="2000" b="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𝑓</m:t>
                              </m:r>
                            </m:e>
                            <m:sub>
                              <m:r>
                                <a:rPr lang="en-US" altLang="ja-JP" sz="2000" b="0" i="1" smtClean="0">
                                  <a:latin typeface="Cambria Math" panose="02040503050406030204" pitchFamily="18" charset="0"/>
                                  <a:ea typeface="Cambria Math" panose="02040503050406030204" pitchFamily="18" charset="0"/>
                                </a:rPr>
                                <m:t>1</m:t>
                              </m:r>
                            </m:sub>
                          </m:sSub>
                          <m:d>
                            <m:dPr>
                              <m:ctrlPr>
                                <a:rPr lang="en-US" altLang="ja-JP" sz="2000" b="1" i="1" smtClean="0">
                                  <a:latin typeface="Cambria Math" panose="02040503050406030204" pitchFamily="18" charset="0"/>
                                  <a:ea typeface="Cambria Math" panose="02040503050406030204" pitchFamily="18" charset="0"/>
                                </a:rPr>
                              </m:ctrlPr>
                            </m:dPr>
                            <m:e>
                              <m:r>
                                <a:rPr lang="en-US" altLang="ja-JP" sz="2000" b="1" i="1" smtClean="0">
                                  <a:latin typeface="Cambria Math" panose="02040503050406030204" pitchFamily="18" charset="0"/>
                                  <a:ea typeface="Cambria Math" panose="02040503050406030204" pitchFamily="18" charset="0"/>
                                </a:rPr>
                                <m:t>𝒙</m:t>
                              </m:r>
                            </m:e>
                          </m:d>
                          <m:r>
                            <a:rPr lang="en-US" altLang="ja-JP" sz="2000" b="0" i="1" smtClean="0">
                              <a:latin typeface="Cambria Math" panose="02040503050406030204" pitchFamily="18" charset="0"/>
                              <a:ea typeface="Cambria Math" panose="02040503050406030204" pitchFamily="18" charset="0"/>
                            </a:rPr>
                            <m:t>,</m:t>
                          </m:r>
                          <m:sSub>
                            <m:sSubPr>
                              <m:ctrlPr>
                                <a:rPr lang="en-US" altLang="ja-JP" sz="2000" b="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𝑓</m:t>
                              </m:r>
                            </m:e>
                            <m:sub>
                              <m:r>
                                <a:rPr lang="en-US" altLang="ja-JP" sz="2000" b="0" i="1" smtClean="0">
                                  <a:latin typeface="Cambria Math" panose="02040503050406030204" pitchFamily="18" charset="0"/>
                                  <a:ea typeface="Cambria Math" panose="02040503050406030204" pitchFamily="18" charset="0"/>
                                </a:rPr>
                                <m:t>2</m:t>
                              </m:r>
                            </m:sub>
                          </m:sSub>
                          <m:d>
                            <m:dPr>
                              <m:ctrlPr>
                                <a:rPr lang="en-US" altLang="ja-JP" sz="2000" b="1" i="1" smtClean="0">
                                  <a:latin typeface="Cambria Math" panose="02040503050406030204" pitchFamily="18" charset="0"/>
                                  <a:ea typeface="Cambria Math" panose="02040503050406030204" pitchFamily="18" charset="0"/>
                                </a:rPr>
                              </m:ctrlPr>
                            </m:dPr>
                            <m:e>
                              <m:r>
                                <a:rPr lang="en-US" altLang="ja-JP" sz="2000" b="1" i="1" smtClean="0">
                                  <a:latin typeface="Cambria Math" panose="02040503050406030204" pitchFamily="18" charset="0"/>
                                  <a:ea typeface="Cambria Math" panose="02040503050406030204" pitchFamily="18" charset="0"/>
                                </a:rPr>
                                <m:t>𝒙</m:t>
                              </m:r>
                            </m:e>
                          </m:d>
                          <m:r>
                            <a:rPr lang="en-US" altLang="ja-JP" sz="2000" b="0" i="1" smtClean="0">
                              <a:latin typeface="Cambria Math" panose="02040503050406030204" pitchFamily="18" charset="0"/>
                              <a:ea typeface="Cambria Math" panose="02040503050406030204" pitchFamily="18" charset="0"/>
                            </a:rPr>
                            <m:t>⋯,</m:t>
                          </m:r>
                          <m:sSub>
                            <m:sSubPr>
                              <m:ctrlPr>
                                <a:rPr lang="en-US" altLang="ja-JP" sz="2000" b="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𝑓</m:t>
                              </m:r>
                            </m:e>
                            <m:sub>
                              <m:r>
                                <a:rPr lang="en-US" altLang="ja-JP" sz="2000" b="0" i="1" smtClean="0">
                                  <a:latin typeface="Cambria Math" panose="02040503050406030204" pitchFamily="18" charset="0"/>
                                  <a:ea typeface="Cambria Math" panose="02040503050406030204" pitchFamily="18" charset="0"/>
                                </a:rPr>
                                <m:t>𝑛</m:t>
                              </m:r>
                            </m:sub>
                          </m:sSub>
                          <m:d>
                            <m:dPr>
                              <m:ctrlPr>
                                <a:rPr lang="en-US" altLang="ja-JP" sz="2000" b="1" i="1" smtClean="0">
                                  <a:latin typeface="Cambria Math" panose="02040503050406030204" pitchFamily="18" charset="0"/>
                                  <a:ea typeface="Cambria Math" panose="02040503050406030204" pitchFamily="18" charset="0"/>
                                </a:rPr>
                              </m:ctrlPr>
                            </m:dPr>
                            <m:e>
                              <m:r>
                                <a:rPr lang="en-US" altLang="ja-JP" sz="2000" b="1" i="1" smtClean="0">
                                  <a:latin typeface="Cambria Math" panose="02040503050406030204" pitchFamily="18" charset="0"/>
                                  <a:ea typeface="Cambria Math" panose="02040503050406030204" pitchFamily="18" charset="0"/>
                                </a:rPr>
                                <m:t>𝒙</m:t>
                              </m:r>
                            </m:e>
                          </m:d>
                        </m:e>
                      </m:d>
                      <m:r>
                        <a:rPr lang="en-US" altLang="ja-JP" sz="2000" b="0" i="1" smtClean="0">
                          <a:latin typeface="Cambria Math" panose="02040503050406030204" pitchFamily="18" charset="0"/>
                          <a:ea typeface="Cambria Math" panose="02040503050406030204" pitchFamily="18" charset="0"/>
                        </a:rPr>
                        <m:t> </m:t>
                      </m:r>
                      <m:sSup>
                        <m:sSupPr>
                          <m:ctrlPr>
                            <a:rPr lang="en-US" altLang="ja-JP" sz="2000" b="1" i="1" smtClean="0">
                              <a:latin typeface="Cambria Math" panose="02040503050406030204" pitchFamily="18" charset="0"/>
                              <a:ea typeface="Cambria Math" panose="02040503050406030204" pitchFamily="18" charset="0"/>
                            </a:rPr>
                          </m:ctrlPr>
                        </m:sSupPr>
                        <m:e>
                          <m:d>
                            <m:dPr>
                              <m:ctrlPr>
                                <a:rPr lang="en-US" altLang="ja-JP" sz="2000" b="0" i="1" smtClean="0">
                                  <a:latin typeface="Cambria Math" panose="02040503050406030204" pitchFamily="18" charset="0"/>
                                  <a:ea typeface="Cambria Math" panose="02040503050406030204" pitchFamily="18" charset="0"/>
                                </a:rPr>
                              </m:ctrlPr>
                            </m:dPr>
                            <m:e>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𝑓</m:t>
                                  </m:r>
                                </m:e>
                                <m:sub>
                                  <m:r>
                                    <a:rPr lang="en-US" altLang="ja-JP" sz="2000" i="1">
                                      <a:latin typeface="Cambria Math" panose="02040503050406030204" pitchFamily="18" charset="0"/>
                                      <a:ea typeface="Cambria Math" panose="02040503050406030204" pitchFamily="18" charset="0"/>
                                    </a:rPr>
                                    <m:t>1</m:t>
                                  </m:r>
                                </m:sub>
                              </m:sSub>
                              <m:d>
                                <m:dPr>
                                  <m:ctrlPr>
                                    <a:rPr lang="en-US" altLang="ja-JP" sz="2000" b="1" i="1">
                                      <a:latin typeface="Cambria Math" panose="02040503050406030204" pitchFamily="18" charset="0"/>
                                      <a:ea typeface="Cambria Math" panose="02040503050406030204" pitchFamily="18" charset="0"/>
                                    </a:rPr>
                                  </m:ctrlPr>
                                </m:dPr>
                                <m:e>
                                  <m:r>
                                    <a:rPr lang="en-US" altLang="ja-JP" sz="2000" b="1" i="1">
                                      <a:latin typeface="Cambria Math" panose="02040503050406030204" pitchFamily="18" charset="0"/>
                                      <a:ea typeface="Cambria Math" panose="02040503050406030204" pitchFamily="18" charset="0"/>
                                    </a:rPr>
                                    <m:t>𝒙</m:t>
                                  </m:r>
                                </m:e>
                              </m:d>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𝑓</m:t>
                                  </m:r>
                                </m:e>
                                <m:sub>
                                  <m:r>
                                    <a:rPr lang="en-US" altLang="ja-JP" sz="2000" i="1">
                                      <a:latin typeface="Cambria Math" panose="02040503050406030204" pitchFamily="18" charset="0"/>
                                      <a:ea typeface="Cambria Math" panose="02040503050406030204" pitchFamily="18" charset="0"/>
                                    </a:rPr>
                                    <m:t>2</m:t>
                                  </m:r>
                                </m:sub>
                              </m:sSub>
                              <m:d>
                                <m:dPr>
                                  <m:ctrlPr>
                                    <a:rPr lang="en-US" altLang="ja-JP" sz="2000" b="1" i="1">
                                      <a:latin typeface="Cambria Math" panose="02040503050406030204" pitchFamily="18" charset="0"/>
                                      <a:ea typeface="Cambria Math" panose="02040503050406030204" pitchFamily="18" charset="0"/>
                                    </a:rPr>
                                  </m:ctrlPr>
                                </m:dPr>
                                <m:e>
                                  <m:r>
                                    <a:rPr lang="en-US" altLang="ja-JP" sz="2000" b="1" i="1">
                                      <a:latin typeface="Cambria Math" panose="02040503050406030204" pitchFamily="18" charset="0"/>
                                      <a:ea typeface="Cambria Math" panose="02040503050406030204" pitchFamily="18" charset="0"/>
                                    </a:rPr>
                                    <m:t>𝒙</m:t>
                                  </m:r>
                                </m:e>
                              </m:d>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𝑓</m:t>
                                  </m:r>
                                </m:e>
                                <m:sub>
                                  <m:r>
                                    <a:rPr lang="en-US" altLang="ja-JP" sz="2000" i="1">
                                      <a:latin typeface="Cambria Math" panose="02040503050406030204" pitchFamily="18" charset="0"/>
                                      <a:ea typeface="Cambria Math" panose="02040503050406030204" pitchFamily="18" charset="0"/>
                                    </a:rPr>
                                    <m:t>𝑛</m:t>
                                  </m:r>
                                </m:sub>
                              </m:sSub>
                              <m:d>
                                <m:dPr>
                                  <m:ctrlPr>
                                    <a:rPr lang="en-US" altLang="ja-JP" sz="2000" b="1" i="1">
                                      <a:latin typeface="Cambria Math" panose="02040503050406030204" pitchFamily="18" charset="0"/>
                                      <a:ea typeface="Cambria Math" panose="02040503050406030204" pitchFamily="18" charset="0"/>
                                    </a:rPr>
                                  </m:ctrlPr>
                                </m:dPr>
                                <m:e>
                                  <m:r>
                                    <a:rPr lang="en-US" altLang="ja-JP" sz="2000" b="1" i="1">
                                      <a:latin typeface="Cambria Math" panose="02040503050406030204" pitchFamily="18" charset="0"/>
                                      <a:ea typeface="Cambria Math" panose="02040503050406030204" pitchFamily="18" charset="0"/>
                                    </a:rPr>
                                    <m:t>𝒙</m:t>
                                  </m:r>
                                </m:e>
                              </m:d>
                            </m:e>
                          </m:d>
                        </m:e>
                        <m:sup>
                          <m:r>
                            <a:rPr lang="en-US" altLang="ja-JP" sz="2000" b="1" i="1" smtClean="0">
                              <a:latin typeface="Cambria Math" panose="02040503050406030204" pitchFamily="18" charset="0"/>
                              <a:ea typeface="Cambria Math" panose="02040503050406030204" pitchFamily="18" charset="0"/>
                            </a:rPr>
                            <m:t>𝑻</m:t>
                          </m:r>
                        </m:sup>
                      </m:sSup>
                    </m:oMath>
                  </m:oMathPara>
                </a14:m>
                <a:endParaRPr lang="en-US" altLang="ja-JP" sz="2000" dirty="0"/>
              </a:p>
              <a:p>
                <a:pPr marL="342900" indent="-342900">
                  <a:buFont typeface="Wingdings" panose="05000000000000000000" pitchFamily="2" charset="2"/>
                  <a:buChar char="Ø"/>
                </a:pPr>
                <a:endParaRPr lang="en-US" altLang="ja-JP" sz="600" u="sng" dirty="0">
                  <a:highlight>
                    <a:srgbClr val="FFFF00"/>
                  </a:highlight>
                </a:endParaRPr>
              </a:p>
              <a:p>
                <a:pPr marL="342900" indent="-342900">
                  <a:buFont typeface="Wingdings" panose="05000000000000000000" pitchFamily="2" charset="2"/>
                  <a:buChar char="Ø"/>
                </a:pPr>
                <a:r>
                  <a:rPr lang="ja-JP" altLang="en-US" sz="2000" u="sng" dirty="0">
                    <a:highlight>
                      <a:srgbClr val="FFFF00"/>
                    </a:highlight>
                  </a:rPr>
                  <a:t>表現力を高める </a:t>
                </a:r>
                <a:r>
                  <a:rPr lang="en-US" altLang="ja-JP" sz="2000" u="sng" dirty="0">
                    <a:highlight>
                      <a:srgbClr val="FFFF00"/>
                    </a:highlight>
                  </a:rPr>
                  <a:t>= </a:t>
                </a:r>
                <a:r>
                  <a:rPr lang="ja-JP" altLang="en-US" sz="2000" u="sng" dirty="0">
                    <a:highlight>
                      <a:srgbClr val="FFFF00"/>
                    </a:highlight>
                  </a:rPr>
                  <a:t>計算コスト大</a:t>
                </a:r>
                <a:endParaRPr lang="en-US" altLang="ja-JP" sz="2000" u="sng" dirty="0">
                  <a:highlight>
                    <a:srgbClr val="FFFF00"/>
                  </a:highlight>
                </a:endParaRPr>
              </a:p>
              <a:p>
                <a:endParaRPr kumimoji="1" lang="ja-JP" altLang="en-US" sz="2000" dirty="0"/>
              </a:p>
            </p:txBody>
          </p:sp>
        </mc:Choice>
        <mc:Fallback>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154236" y="1605991"/>
                <a:ext cx="5542657" cy="2753703"/>
              </a:xfrm>
              <a:prstGeom prst="rect">
                <a:avLst/>
              </a:prstGeom>
              <a:blipFill>
                <a:blip r:embed="rId2"/>
                <a:stretch>
                  <a:fillRect l="-1099" t="-1106"/>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0F8C044E-DF2E-CDDC-18DA-9BC61ED67AFF}"/>
              </a:ext>
            </a:extLst>
          </p:cNvPr>
          <p:cNvPicPr>
            <a:picLocks noChangeAspect="1"/>
          </p:cNvPicPr>
          <p:nvPr/>
        </p:nvPicPr>
        <p:blipFill>
          <a:blip r:embed="rId3"/>
          <a:stretch>
            <a:fillRect/>
          </a:stretch>
        </p:blipFill>
        <p:spPr>
          <a:xfrm>
            <a:off x="5985657" y="478340"/>
            <a:ext cx="6172200" cy="3819525"/>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F5E996-E894-E42D-1CF3-D4E7AC6E9EAE}"/>
                  </a:ext>
                </a:extLst>
              </p:cNvPr>
              <p:cNvSpPr txBox="1"/>
              <p:nvPr/>
            </p:nvSpPr>
            <p:spPr>
              <a:xfrm>
                <a:off x="838200" y="4160536"/>
                <a:ext cx="11030893" cy="2709844"/>
              </a:xfrm>
              <a:prstGeom prst="rect">
                <a:avLst/>
              </a:prstGeom>
              <a:noFill/>
            </p:spPr>
            <p:txBody>
              <a:bodyPr wrap="square" rtlCol="0">
                <a:spAutoFit/>
              </a:bodyPr>
              <a:lstStyle/>
              <a:p>
                <a:r>
                  <a:rPr kumimoji="1" lang="ja-JP" altLang="en-US" sz="2000" b="1" u="sng" dirty="0"/>
                  <a:t>カーネル法</a:t>
                </a:r>
                <a:endParaRPr kumimoji="1" lang="en-US" altLang="ja-JP" sz="2000" b="1" u="sng" dirty="0"/>
              </a:p>
              <a:p>
                <a:r>
                  <a:rPr kumimoji="1" lang="ja-JP" altLang="en-US" sz="2000" dirty="0"/>
                  <a:t>内積を関数で表現することで表現力と計算コスト低減を両立する手法</a:t>
                </a:r>
                <a:endParaRPr kumimoji="1" lang="en-US" altLang="ja-JP" sz="2000" dirty="0"/>
              </a:p>
              <a:p>
                <a:endParaRPr kumimoji="1" lang="en-US" altLang="ja-JP" sz="1200" dirty="0"/>
              </a:p>
              <a:p>
                <a:pPr marL="342900" indent="-342900">
                  <a:buFont typeface="Arial" panose="020B0604020202020204" pitchFamily="34" charset="0"/>
                  <a:buChar char="•"/>
                </a:pPr>
                <a:r>
                  <a:rPr lang="ja-JP" altLang="en-US" sz="2000" dirty="0"/>
                  <a:t>カーネル関数例</a:t>
                </a:r>
                <a:endParaRPr lang="en-US" altLang="ja-JP" sz="2000" dirty="0"/>
              </a:p>
              <a:p>
                <a:pPr marL="800100" lvl="1" indent="-342900">
                  <a:buFont typeface="Arial" panose="020B0604020202020204" pitchFamily="34" charset="0"/>
                  <a:buChar char="•"/>
                </a:pPr>
                <a:r>
                  <a:rPr lang="ja-JP" altLang="en-US" sz="2000" dirty="0"/>
                  <a:t>線形カーネル</a:t>
                </a:r>
                <a:r>
                  <a:rPr lang="en-US" altLang="ja-JP" sz="2000" dirty="0"/>
                  <a:t>		</a:t>
                </a:r>
                <a14:m>
                  <m:oMath xmlns:m="http://schemas.openxmlformats.org/officeDocument/2006/math">
                    <m:r>
                      <a:rPr lang="en-US" altLang="ja-JP" sz="2000" b="0" i="1" smtClean="0">
                        <a:latin typeface="Cambria Math" panose="02040503050406030204" pitchFamily="18" charset="0"/>
                      </a:rPr>
                      <m:t>𝑘</m:t>
                    </m:r>
                    <m:d>
                      <m:dPr>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𝒙</m:t>
                        </m:r>
                        <m:r>
                          <a:rPr lang="en-US" altLang="ja-JP" sz="2000" b="1" i="1" smtClean="0">
                            <a:latin typeface="Cambria Math" panose="02040503050406030204" pitchFamily="18" charset="0"/>
                          </a:rPr>
                          <m:t>,</m:t>
                        </m:r>
                        <m:sSup>
                          <m:sSupPr>
                            <m:ctrlPr>
                              <a:rPr lang="en-US" altLang="ja-JP" sz="2000" b="1"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1" i="1" smtClean="0">
                                <a:latin typeface="Cambria Math" panose="02040503050406030204" pitchFamily="18" charset="0"/>
                              </a:rPr>
                              <m:t>′</m:t>
                            </m:r>
                          </m:sup>
                        </m:sSup>
                      </m:e>
                    </m:d>
                    <m:r>
                      <a:rPr lang="en-US" altLang="ja-JP" sz="2000" b="1" i="1" smtClean="0">
                        <a:latin typeface="Cambria Math" panose="02040503050406030204" pitchFamily="18" charset="0"/>
                      </a:rPr>
                      <m:t>=</m:t>
                    </m:r>
                    <m:sSup>
                      <m:sSupPr>
                        <m:ctrlPr>
                          <a:rPr lang="en-US" altLang="ja-JP" sz="2000" b="1"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1" i="1" smtClean="0">
                            <a:latin typeface="Cambria Math" panose="02040503050406030204" pitchFamily="18" charset="0"/>
                          </a:rPr>
                          <m:t>𝑻</m:t>
                        </m:r>
                      </m:sup>
                    </m:sSup>
                    <m:r>
                      <a:rPr lang="en-US" altLang="ja-JP" sz="2000" b="1" i="1" smtClean="0">
                        <a:latin typeface="Cambria Math" panose="02040503050406030204" pitchFamily="18" charset="0"/>
                      </a:rPr>
                      <m:t>𝒙</m:t>
                    </m:r>
                    <m:r>
                      <a:rPr lang="en-US" altLang="ja-JP" sz="2000" b="1" i="1" smtClean="0">
                        <a:latin typeface="Cambria Math" panose="02040503050406030204" pitchFamily="18" charset="0"/>
                      </a:rPr>
                      <m:t>′</m:t>
                    </m:r>
                  </m:oMath>
                </a14:m>
                <a:endParaRPr lang="en-US" altLang="ja-JP" sz="2000" dirty="0"/>
              </a:p>
              <a:p>
                <a:pPr marL="800100" lvl="1" indent="-342900">
                  <a:buFont typeface="Arial" panose="020B0604020202020204" pitchFamily="34" charset="0"/>
                  <a:buChar char="•"/>
                </a:pPr>
                <a:r>
                  <a:rPr lang="ja-JP" altLang="en-US" sz="2000" dirty="0"/>
                  <a:t>ガウスカーネル</a:t>
                </a:r>
                <a:r>
                  <a:rPr lang="en-US" altLang="ja-JP" sz="2000" dirty="0"/>
                  <a:t>		</a:t>
                </a:r>
                <a14:m>
                  <m:oMath xmlns:m="http://schemas.openxmlformats.org/officeDocument/2006/math">
                    <m:r>
                      <a:rPr lang="en-US" altLang="ja-JP" sz="2000" b="0" i="1" smtClean="0">
                        <a:latin typeface="Cambria Math" panose="02040503050406030204" pitchFamily="18" charset="0"/>
                      </a:rPr>
                      <m:t>𝑘</m:t>
                    </m:r>
                    <m:d>
                      <m:dPr>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𝒙</m:t>
                        </m:r>
                        <m:r>
                          <a:rPr lang="en-US" altLang="ja-JP" sz="2000" b="1" i="1" smtClean="0">
                            <a:latin typeface="Cambria Math" panose="02040503050406030204" pitchFamily="18" charset="0"/>
                          </a:rPr>
                          <m:t>,</m:t>
                        </m:r>
                        <m:sSup>
                          <m:sSupPr>
                            <m:ctrlPr>
                              <a:rPr lang="en-US" altLang="ja-JP" sz="2000" b="1"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1" i="1" smtClean="0">
                                <a:latin typeface="Cambria Math" panose="02040503050406030204" pitchFamily="18" charset="0"/>
                              </a:rPr>
                              <m:t>′</m:t>
                            </m:r>
                          </m:sup>
                        </m:sSup>
                      </m:e>
                    </m:d>
                    <m:r>
                      <a:rPr lang="en-US" altLang="ja-JP" sz="2000" b="1" i="1" smtClean="0">
                        <a:latin typeface="Cambria Math" panose="02040503050406030204" pitchFamily="18" charset="0"/>
                      </a:rPr>
                      <m:t>=</m:t>
                    </m:r>
                    <m:sSub>
                      <m:sSubPr>
                        <m:ctrlPr>
                          <a:rPr lang="en-US" altLang="ja-JP" sz="2000" b="1" i="1" smtClean="0">
                            <a:latin typeface="Cambria Math" panose="02040503050406030204" pitchFamily="18" charset="0"/>
                          </a:rPr>
                        </m:ctrlPr>
                      </m:sSubPr>
                      <m:e>
                        <m:r>
                          <a:rPr lang="ja-JP" altLang="en-US" sz="2000" i="1" smtClean="0">
                            <a:latin typeface="Cambria Math" panose="02040503050406030204" pitchFamily="18" charset="0"/>
                          </a:rPr>
                          <m:t>𝜃</m:t>
                        </m:r>
                      </m:e>
                      <m:sub>
                        <m:r>
                          <a:rPr lang="en-US" altLang="ja-JP" sz="2000" b="1" i="1" smtClean="0">
                            <a:latin typeface="Cambria Math" panose="02040503050406030204" pitchFamily="18" charset="0"/>
                          </a:rPr>
                          <m:t>𝟏</m:t>
                        </m:r>
                      </m:sub>
                    </m:sSub>
                    <m:r>
                      <a:rPr lang="en-US" altLang="ja-JP" sz="2000" b="1" i="1" smtClean="0">
                        <a:latin typeface="Cambria Math" panose="02040503050406030204" pitchFamily="18" charset="0"/>
                      </a:rPr>
                      <m:t>𝒆𝒙𝒑</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f>
                          <m:fPr>
                            <m:ctrlPr>
                              <a:rPr lang="en-US" altLang="ja-JP" sz="2000" b="0" i="1" smtClean="0">
                                <a:latin typeface="Cambria Math" panose="02040503050406030204" pitchFamily="18" charset="0"/>
                              </a:rPr>
                            </m:ctrlPr>
                          </m:fPr>
                          <m:num>
                            <m:sSup>
                              <m:sSupPr>
                                <m:ctrlPr>
                                  <a:rPr lang="en-US" altLang="ja-JP" sz="2000" b="0" i="1" smtClean="0">
                                    <a:latin typeface="Cambria Math" panose="02040503050406030204" pitchFamily="18" charset="0"/>
                                  </a:rPr>
                                </m:ctrlPr>
                              </m:sSupPr>
                              <m:e>
                                <m:d>
                                  <m:dPr>
                                    <m:begChr m:val="|"/>
                                    <m:endChr m:val="|"/>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𝒙</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0" i="1" smtClean="0">
                                            <a:latin typeface="Cambria Math" panose="02040503050406030204" pitchFamily="18" charset="0"/>
                                          </a:rPr>
                                          <m:t>′</m:t>
                                        </m:r>
                                      </m:sup>
                                    </m:sSup>
                                  </m:e>
                                </m:d>
                              </m:e>
                              <m:sup>
                                <m:r>
                                  <a:rPr lang="en-US" altLang="ja-JP" sz="2000" b="0" i="1" smtClean="0">
                                    <a:latin typeface="Cambria Math" panose="02040503050406030204" pitchFamily="18" charset="0"/>
                                  </a:rPr>
                                  <m:t>2</m:t>
                                </m:r>
                              </m:sup>
                            </m:sSup>
                          </m:num>
                          <m:den>
                            <m:sSub>
                              <m:sSubPr>
                                <m:ctrlPr>
                                  <a:rPr lang="en-US" altLang="ja-JP" sz="2000" b="0" i="1" smtClean="0">
                                    <a:latin typeface="Cambria Math" panose="02040503050406030204" pitchFamily="18" charset="0"/>
                                  </a:rPr>
                                </m:ctrlPr>
                              </m:sSubPr>
                              <m:e>
                                <m:r>
                                  <a:rPr lang="ja-JP" altLang="en-US" sz="2000" b="0" i="1" smtClean="0">
                                    <a:latin typeface="Cambria Math" panose="02040503050406030204" pitchFamily="18" charset="0"/>
                                  </a:rPr>
                                  <m:t>𝜃</m:t>
                                </m:r>
                              </m:e>
                              <m:sub>
                                <m:r>
                                  <a:rPr lang="en-US" altLang="ja-JP" sz="2000" b="0" i="1" smtClean="0">
                                    <a:latin typeface="Cambria Math" panose="02040503050406030204" pitchFamily="18" charset="0"/>
                                  </a:rPr>
                                  <m:t>2</m:t>
                                </m:r>
                              </m:sub>
                            </m:sSub>
                          </m:den>
                        </m:f>
                      </m:e>
                      <m:sub>
                        <m:r>
                          <a:rPr lang="en-US" altLang="ja-JP" sz="2000" b="0" i="1" smtClean="0">
                            <a:latin typeface="Cambria Math" panose="02040503050406030204" pitchFamily="18" charset="0"/>
                          </a:rPr>
                          <m:t> </m:t>
                        </m:r>
                      </m:sub>
                    </m:sSub>
                    <m:r>
                      <a:rPr lang="en-US" altLang="ja-JP" sz="2000" b="0" i="1" smtClean="0">
                        <a:latin typeface="Cambria Math" panose="02040503050406030204" pitchFamily="18" charset="0"/>
                      </a:rPr>
                      <m:t>)</m:t>
                    </m:r>
                  </m:oMath>
                </a14:m>
                <a:endParaRPr lang="en-US" altLang="ja-JP" sz="2000" dirty="0"/>
              </a:p>
              <a:p>
                <a:pPr marL="800100" lvl="1" indent="-342900">
                  <a:buFont typeface="Arial" panose="020B0604020202020204" pitchFamily="34" charset="0"/>
                  <a:buChar char="•"/>
                </a:pPr>
                <a:r>
                  <a:rPr lang="ja-JP" altLang="en-US" sz="2000" dirty="0"/>
                  <a:t>周期カーネル</a:t>
                </a:r>
                <a:r>
                  <a:rPr lang="en-US" altLang="ja-JP" sz="2000" dirty="0"/>
                  <a:t>		</a:t>
                </a:r>
                <a14:m>
                  <m:oMath xmlns:m="http://schemas.openxmlformats.org/officeDocument/2006/math">
                    <m:r>
                      <a:rPr lang="en-US" altLang="ja-JP" sz="2000" b="0" i="1" smtClean="0">
                        <a:latin typeface="Cambria Math" panose="02040503050406030204" pitchFamily="18" charset="0"/>
                      </a:rPr>
                      <m:t>𝑘</m:t>
                    </m:r>
                    <m:d>
                      <m:dPr>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𝒙</m:t>
                        </m:r>
                        <m:r>
                          <a:rPr lang="en-US" altLang="ja-JP" sz="2000" b="1" i="1" smtClean="0">
                            <a:latin typeface="Cambria Math" panose="02040503050406030204" pitchFamily="18" charset="0"/>
                          </a:rPr>
                          <m:t>,</m:t>
                        </m:r>
                        <m:sSup>
                          <m:sSupPr>
                            <m:ctrlPr>
                              <a:rPr lang="en-US" altLang="ja-JP" sz="2000" b="1"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1" i="1" smtClean="0">
                                <a:latin typeface="Cambria Math" panose="02040503050406030204" pitchFamily="18" charset="0"/>
                              </a:rPr>
                              <m:t>′</m:t>
                            </m:r>
                          </m:sup>
                        </m:sSup>
                      </m:e>
                    </m:d>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𝒆𝒙𝒑</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ja-JP" altLang="en-US" sz="2000" b="0" i="1" smtClean="0">
                            <a:latin typeface="Cambria Math" panose="02040503050406030204" pitchFamily="18" charset="0"/>
                          </a:rPr>
                          <m:t>𝜃</m:t>
                        </m:r>
                      </m:e>
                      <m:sub>
                        <m:r>
                          <a:rPr lang="en-US" altLang="ja-JP" sz="2000" b="0" i="1" smtClean="0">
                            <a:latin typeface="Cambria Math" panose="02040503050406030204" pitchFamily="18" charset="0"/>
                          </a:rPr>
                          <m:t>1</m:t>
                        </m:r>
                      </m:sub>
                    </m:sSub>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d>
                          <m:dPr>
                            <m:ctrlPr>
                              <a:rPr lang="en-US" altLang="ja-JP" sz="2000" b="0" i="1" smtClean="0">
                                <a:latin typeface="Cambria Math" panose="02040503050406030204" pitchFamily="18" charset="0"/>
                              </a:rPr>
                            </m:ctrlPr>
                          </m:dPr>
                          <m:e>
                            <m:f>
                              <m:fPr>
                                <m:ctrlPr>
                                  <a:rPr lang="en-US" altLang="ja-JP" sz="2000" b="0" i="1" smtClean="0">
                                    <a:latin typeface="Cambria Math" panose="02040503050406030204" pitchFamily="18" charset="0"/>
                                  </a:rPr>
                                </m:ctrlPr>
                              </m:fPr>
                              <m:num>
                                <m:d>
                                  <m:dPr>
                                    <m:begChr m:val="|"/>
                                    <m:endChr m:val="|"/>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𝒙</m:t>
                                    </m:r>
                                    <m:r>
                                      <a:rPr lang="en-US" altLang="ja-JP" sz="2000" b="1" i="1" smtClean="0">
                                        <a:latin typeface="Cambria Math" panose="02040503050406030204" pitchFamily="18" charset="0"/>
                                      </a:rPr>
                                      <m:t>−</m:t>
                                    </m:r>
                                    <m:sSup>
                                      <m:sSupPr>
                                        <m:ctrlPr>
                                          <a:rPr lang="en-US" altLang="ja-JP" sz="2000" b="1"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1" i="1" smtClean="0">
                                            <a:latin typeface="Cambria Math" panose="02040503050406030204" pitchFamily="18" charset="0"/>
                                          </a:rPr>
                                          <m:t>′</m:t>
                                        </m:r>
                                      </m:sup>
                                    </m:sSup>
                                  </m:e>
                                </m:d>
                              </m:num>
                              <m:den>
                                <m:sSub>
                                  <m:sSubPr>
                                    <m:ctrlPr>
                                      <a:rPr lang="en-US" altLang="ja-JP" sz="2000" b="0" i="1" smtClean="0">
                                        <a:latin typeface="Cambria Math" panose="02040503050406030204" pitchFamily="18" charset="0"/>
                                      </a:rPr>
                                    </m:ctrlPr>
                                  </m:sSubPr>
                                  <m:e>
                                    <m:r>
                                      <a:rPr lang="ja-JP" altLang="en-US" sz="2000" b="0" i="1" smtClean="0">
                                        <a:latin typeface="Cambria Math" panose="02040503050406030204" pitchFamily="18" charset="0"/>
                                      </a:rPr>
                                      <m:t>𝜃</m:t>
                                    </m:r>
                                  </m:e>
                                  <m:sub>
                                    <m:r>
                                      <a:rPr lang="en-US" altLang="ja-JP" sz="2000" b="0" i="1" smtClean="0">
                                        <a:latin typeface="Cambria Math" panose="02040503050406030204" pitchFamily="18" charset="0"/>
                                      </a:rPr>
                                      <m:t>2</m:t>
                                    </m:r>
                                  </m:sub>
                                </m:sSub>
                              </m:den>
                            </m:f>
                          </m:e>
                        </m:d>
                      </m:e>
                    </m:func>
                    <m:r>
                      <a:rPr lang="en-US" altLang="ja-JP" sz="2000" b="0" i="1" smtClean="0">
                        <a:latin typeface="Cambria Math" panose="02040503050406030204" pitchFamily="18" charset="0"/>
                      </a:rPr>
                      <m:t>)</m:t>
                    </m:r>
                  </m:oMath>
                </a14:m>
                <a:r>
                  <a:rPr lang="en-US" altLang="ja-JP" sz="2000" dirty="0"/>
                  <a:t> 		</a:t>
                </a:r>
                <a:r>
                  <a:rPr lang="ja-JP" altLang="en-US" sz="2000" dirty="0"/>
                  <a:t>等</a:t>
                </a:r>
                <a:endParaRPr lang="en-US" altLang="ja-JP" sz="2000" dirty="0"/>
              </a:p>
            </p:txBody>
          </p:sp>
        </mc:Choice>
        <mc:Fallback xmlns="">
          <p:sp>
            <p:nvSpPr>
              <p:cNvPr id="5" name="テキスト ボックス 4">
                <a:extLst>
                  <a:ext uri="{FF2B5EF4-FFF2-40B4-BE49-F238E27FC236}">
                    <a16:creationId xmlns:a16="http://schemas.microsoft.com/office/drawing/2014/main" id="{27F5E996-E894-E42D-1CF3-D4E7AC6E9EAE}"/>
                  </a:ext>
                </a:extLst>
              </p:cNvPr>
              <p:cNvSpPr txBox="1">
                <a:spLocks noRot="1" noChangeAspect="1" noMove="1" noResize="1" noEditPoints="1" noAdjustHandles="1" noChangeArrowheads="1" noChangeShapeType="1" noTextEdit="1"/>
              </p:cNvSpPr>
              <p:nvPr/>
            </p:nvSpPr>
            <p:spPr>
              <a:xfrm>
                <a:off x="838200" y="4160536"/>
                <a:ext cx="11030893" cy="2709844"/>
              </a:xfrm>
              <a:prstGeom prst="rect">
                <a:avLst/>
              </a:prstGeom>
              <a:blipFill>
                <a:blip r:embed="rId4"/>
                <a:stretch>
                  <a:fillRect l="-608" t="-13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6477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理論：ガウス過程回帰</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2492990"/>
          </a:xfrm>
          <a:prstGeom prst="rect">
            <a:avLst/>
          </a:prstGeom>
          <a:noFill/>
        </p:spPr>
        <p:txBody>
          <a:bodyPr wrap="square" rtlCol="0">
            <a:spAutoFit/>
          </a:bodyPr>
          <a:lstStyle/>
          <a:p>
            <a:r>
              <a:rPr kumimoji="1" lang="ja-JP" altLang="en-US" sz="2000" dirty="0"/>
              <a:t>ベイズの定理</a:t>
            </a:r>
            <a:r>
              <a:rPr lang="ja-JP" altLang="en-US" sz="2000" dirty="0"/>
              <a:t>による</a:t>
            </a:r>
            <a:r>
              <a:rPr kumimoji="1" lang="ja-JP" altLang="en-US" sz="2000" dirty="0"/>
              <a:t>確率分布予測</a:t>
            </a:r>
            <a:r>
              <a:rPr kumimoji="1" lang="en-US" altLang="ja-JP" sz="2000" dirty="0"/>
              <a:t> + </a:t>
            </a:r>
            <a:r>
              <a:rPr kumimoji="1" lang="ja-JP" altLang="en-US" sz="2000" dirty="0"/>
              <a:t>カーネル法による計算コスト削減  </a:t>
            </a:r>
            <a:r>
              <a:rPr lang="ja-JP" altLang="en-US" sz="2000" dirty="0"/>
              <a:t>➡ 効果的な回帰手法</a:t>
            </a:r>
            <a:r>
              <a:rPr kumimoji="1" lang="ja-JP" altLang="en-US" sz="2000" dirty="0"/>
              <a:t> </a:t>
            </a:r>
            <a:endParaRPr kumimoji="1" lang="en-US" altLang="ja-JP" sz="2000" dirty="0"/>
          </a:p>
          <a:p>
            <a:endParaRPr lang="en-US" altLang="ja-JP" sz="2000" dirty="0"/>
          </a:p>
          <a:p>
            <a:pPr marL="342900" indent="-342900">
              <a:buFont typeface="Arial" panose="020B0604020202020204" pitchFamily="34" charset="0"/>
              <a:buChar char="•"/>
            </a:pPr>
            <a:r>
              <a:rPr kumimoji="1" lang="ja-JP" altLang="en-US" sz="2000" dirty="0"/>
              <a:t>ガウス過程回帰は、</a:t>
            </a:r>
            <a:r>
              <a:rPr kumimoji="1" lang="en-US" altLang="ja-JP" sz="2000" b="1" dirty="0">
                <a:highlight>
                  <a:srgbClr val="FFFF00"/>
                </a:highlight>
              </a:rPr>
              <a:t>’</a:t>
            </a:r>
            <a:r>
              <a:rPr lang="ja-JP" altLang="en-US" sz="2000" b="1" dirty="0">
                <a:highlight>
                  <a:srgbClr val="FFFF00"/>
                </a:highlight>
              </a:rPr>
              <a:t>確率分布が正規分布になる</a:t>
            </a:r>
            <a:r>
              <a:rPr kumimoji="1" lang="en-US" altLang="ja-JP" sz="2000" b="1" dirty="0">
                <a:highlight>
                  <a:srgbClr val="FFFF00"/>
                </a:highlight>
              </a:rPr>
              <a:t>’</a:t>
            </a:r>
            <a:r>
              <a:rPr kumimoji="1" lang="ja-JP" altLang="en-US" sz="2000" dirty="0"/>
              <a:t>という仮定を</a:t>
            </a:r>
            <a:r>
              <a:rPr lang="ja-JP" altLang="en-US" sz="2000" dirty="0"/>
              <a:t>でベイズの定理を活用</a:t>
            </a:r>
            <a:endParaRPr kumimoji="1" lang="en-US" altLang="ja-JP" sz="2000" dirty="0"/>
          </a:p>
          <a:p>
            <a:pPr algn="ctr">
              <a:spcBef>
                <a:spcPts val="1200"/>
              </a:spcBef>
            </a:pPr>
            <a:r>
              <a:rPr lang="ja-JP" altLang="en-US" sz="2600" dirty="0"/>
              <a:t>ガウスカーネルを使うからガウス過程回帰ではない</a:t>
            </a:r>
            <a:endParaRPr lang="en-US" altLang="ja-JP" sz="2600" dirty="0"/>
          </a:p>
          <a:p>
            <a:endParaRPr kumimoji="1"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kumimoji="1" lang="ja-JP" altLang="en-US" sz="2000" dirty="0"/>
          </a:p>
        </p:txBody>
      </p:sp>
      <p:pic>
        <p:nvPicPr>
          <p:cNvPr id="4" name="図 3">
            <a:extLst>
              <a:ext uri="{FF2B5EF4-FFF2-40B4-BE49-F238E27FC236}">
                <a16:creationId xmlns:a16="http://schemas.microsoft.com/office/drawing/2014/main" id="{703A7A63-F638-240A-EC42-3AEDC16EB6CA}"/>
              </a:ext>
            </a:extLst>
          </p:cNvPr>
          <p:cNvPicPr>
            <a:picLocks noChangeAspect="1"/>
          </p:cNvPicPr>
          <p:nvPr/>
        </p:nvPicPr>
        <p:blipFill rotWithShape="1">
          <a:blip r:embed="rId2">
            <a:extLst>
              <a:ext uri="{28A0092B-C50C-407E-A947-70E740481C1C}">
                <a14:useLocalDpi xmlns:a14="http://schemas.microsoft.com/office/drawing/2010/main" val="0"/>
              </a:ext>
            </a:extLst>
          </a:blip>
          <a:srcRect l="6695" t="10008" r="8170" b="3202"/>
          <a:stretch/>
        </p:blipFill>
        <p:spPr>
          <a:xfrm>
            <a:off x="7560981" y="3279306"/>
            <a:ext cx="4036300" cy="3086059"/>
          </a:xfrm>
          <a:prstGeom prst="rect">
            <a:avLst/>
          </a:prstGeom>
        </p:spPr>
      </p:pic>
      <p:sp>
        <p:nvSpPr>
          <p:cNvPr id="5" name="テキスト ボックス 4">
            <a:extLst>
              <a:ext uri="{FF2B5EF4-FFF2-40B4-BE49-F238E27FC236}">
                <a16:creationId xmlns:a16="http://schemas.microsoft.com/office/drawing/2014/main" id="{A31FB526-0680-B0BE-286D-BB3E3D166B36}"/>
              </a:ext>
            </a:extLst>
          </p:cNvPr>
          <p:cNvSpPr txBox="1"/>
          <p:nvPr/>
        </p:nvSpPr>
        <p:spPr>
          <a:xfrm>
            <a:off x="7792345" y="3448960"/>
            <a:ext cx="2031325" cy="400110"/>
          </a:xfrm>
          <a:prstGeom prst="rect">
            <a:avLst/>
          </a:prstGeom>
          <a:noFill/>
        </p:spPr>
        <p:txBody>
          <a:bodyPr wrap="square" rtlCol="0">
            <a:spAutoFit/>
          </a:bodyPr>
          <a:lstStyle/>
          <a:p>
            <a:r>
              <a:rPr lang="ja-JP" altLang="en-US" sz="2000" dirty="0"/>
              <a:t>ガウス過程回帰</a:t>
            </a:r>
            <a:endParaRPr kumimoji="1" lang="ja-JP" altLang="en-US" sz="2000" dirty="0"/>
          </a:p>
        </p:txBody>
      </p:sp>
      <p:sp>
        <p:nvSpPr>
          <p:cNvPr id="6" name="テキスト ボックス 5">
            <a:extLst>
              <a:ext uri="{FF2B5EF4-FFF2-40B4-BE49-F238E27FC236}">
                <a16:creationId xmlns:a16="http://schemas.microsoft.com/office/drawing/2014/main" id="{4BDDC841-8368-D75B-3F54-A3061BD25B24}"/>
              </a:ext>
            </a:extLst>
          </p:cNvPr>
          <p:cNvSpPr txBox="1"/>
          <p:nvPr/>
        </p:nvSpPr>
        <p:spPr>
          <a:xfrm>
            <a:off x="8733966" y="6259410"/>
            <a:ext cx="2031325" cy="369332"/>
          </a:xfrm>
          <a:prstGeom prst="rect">
            <a:avLst/>
          </a:prstGeom>
          <a:noFill/>
        </p:spPr>
        <p:txBody>
          <a:bodyPr wrap="square" rtlCol="0">
            <a:spAutoFit/>
          </a:bodyPr>
          <a:lstStyle/>
          <a:p>
            <a:r>
              <a:rPr kumimoji="1" lang="ja-JP" altLang="en-US" dirty="0"/>
              <a:t>入力パラメーター</a:t>
            </a:r>
          </a:p>
        </p:txBody>
      </p:sp>
      <p:grpSp>
        <p:nvGrpSpPr>
          <p:cNvPr id="7" name="グループ化 6">
            <a:extLst>
              <a:ext uri="{FF2B5EF4-FFF2-40B4-BE49-F238E27FC236}">
                <a16:creationId xmlns:a16="http://schemas.microsoft.com/office/drawing/2014/main" id="{3392AC55-AC1F-3227-6A99-3335A7EDAAD8}"/>
              </a:ext>
            </a:extLst>
          </p:cNvPr>
          <p:cNvGrpSpPr/>
          <p:nvPr/>
        </p:nvGrpSpPr>
        <p:grpSpPr>
          <a:xfrm>
            <a:off x="8683166" y="5742325"/>
            <a:ext cx="3627688" cy="430887"/>
            <a:chOff x="1706256" y="4408139"/>
            <a:chExt cx="3627688" cy="430887"/>
          </a:xfrm>
        </p:grpSpPr>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46FA45-E6FE-CD91-7D5E-354BEB98A25D}"/>
                    </a:ext>
                  </a:extLst>
                </p:cNvPr>
                <p:cNvSpPr txBox="1"/>
                <p:nvPr/>
              </p:nvSpPr>
              <p:spPr>
                <a:xfrm>
                  <a:off x="2215302" y="4408139"/>
                  <a:ext cx="3118642" cy="430887"/>
                </a:xfrm>
                <a:prstGeom prst="rect">
                  <a:avLst/>
                </a:prstGeom>
                <a:noFill/>
              </p:spPr>
              <p:txBody>
                <a:bodyPr wrap="square" rtlCol="0">
                  <a:spAutoFit/>
                </a:bodyPr>
                <a:lstStyle/>
                <a:p>
                  <a:r>
                    <a:rPr kumimoji="1" lang="en-US" altLang="ja-JP" sz="2200" dirty="0">
                      <a:latin typeface="Times New Roman" panose="02020603050405020304" pitchFamily="18" charset="0"/>
                      <a:cs typeface="Times New Roman" panose="02020603050405020304" pitchFamily="18" charset="0"/>
                    </a:rPr>
                    <a:t>Mean</a:t>
                  </a:r>
                  <a:r>
                    <a:rPr kumimoji="1" lang="en-US" altLang="ja-JP" sz="2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kumimoji="1" lang="en-US" altLang="ja-JP" sz="2200" b="0" i="0" smtClean="0">
                          <a:solidFill>
                            <a:schemeClr val="tx1"/>
                          </a:solidFill>
                          <a:latin typeface="Cambria Math" panose="02040503050406030204" pitchFamily="18" charset="0"/>
                          <a:cs typeface="Times New Roman" panose="02020603050405020304" pitchFamily="18" charset="0"/>
                        </a:rPr>
                        <m:t>4</m:t>
                      </m:r>
                      <m:r>
                        <a:rPr kumimoji="1" lang="ja-JP" altLang="en-US" sz="2200" i="1" smtClean="0">
                          <a:solidFill>
                            <a:schemeClr val="tx1"/>
                          </a:solidFill>
                          <a:latin typeface="Cambria Math" panose="02040503050406030204" pitchFamily="18" charset="0"/>
                          <a:cs typeface="Times New Roman" panose="02020603050405020304" pitchFamily="18" charset="0"/>
                        </a:rPr>
                        <m:t>𝜎</m:t>
                      </m:r>
                    </m:oMath>
                  </a14:m>
                  <a:endParaRPr kumimoji="1" lang="en-US" altLang="ja-JP" sz="2200" dirty="0">
                    <a:latin typeface="Times New Roman" panose="02020603050405020304" pitchFamily="18" charset="0"/>
                    <a:cs typeface="Times New Roman" panose="02020603050405020304" pitchFamily="18" charset="0"/>
                  </a:endParaRPr>
                </a:p>
              </p:txBody>
            </p:sp>
          </mc:Choice>
          <mc:Fallback xmlns="">
            <p:sp>
              <p:nvSpPr>
                <p:cNvPr id="8" name="テキスト ボックス 7">
                  <a:extLst>
                    <a:ext uri="{FF2B5EF4-FFF2-40B4-BE49-F238E27FC236}">
                      <a16:creationId xmlns:a16="http://schemas.microsoft.com/office/drawing/2014/main" id="{B046FA45-E6FE-CD91-7D5E-354BEB98A25D}"/>
                    </a:ext>
                  </a:extLst>
                </p:cNvPr>
                <p:cNvSpPr txBox="1">
                  <a:spLocks noRot="1" noChangeAspect="1" noMove="1" noResize="1" noEditPoints="1" noAdjustHandles="1" noChangeArrowheads="1" noChangeShapeType="1" noTextEdit="1"/>
                </p:cNvSpPr>
                <p:nvPr/>
              </p:nvSpPr>
              <p:spPr>
                <a:xfrm>
                  <a:off x="2215302" y="4408139"/>
                  <a:ext cx="3118642" cy="430887"/>
                </a:xfrm>
                <a:prstGeom prst="rect">
                  <a:avLst/>
                </a:prstGeom>
                <a:blipFill>
                  <a:blip r:embed="rId3"/>
                  <a:stretch>
                    <a:fillRect l="-2544" t="-9859" b="-26761"/>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552E2204-97DD-6F62-876C-9BE5862D98DC}"/>
                </a:ext>
              </a:extLst>
            </p:cNvPr>
            <p:cNvCxnSpPr/>
            <p:nvPr/>
          </p:nvCxnSpPr>
          <p:spPr>
            <a:xfrm>
              <a:off x="1706256" y="4609704"/>
              <a:ext cx="395926" cy="0"/>
            </a:xfrm>
            <a:prstGeom prst="line">
              <a:avLst/>
            </a:prstGeom>
            <a:ln w="28575">
              <a:solidFill>
                <a:srgbClr val="1755F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4775683-45BF-760F-4352-06973AB9DE3D}"/>
                </a:ext>
              </a:extLst>
            </p:cNvPr>
            <p:cNvCxnSpPr/>
            <p:nvPr/>
          </p:nvCxnSpPr>
          <p:spPr>
            <a:xfrm>
              <a:off x="3660649" y="4642183"/>
              <a:ext cx="395926"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テキスト ボックス 10">
            <a:extLst>
              <a:ext uri="{FF2B5EF4-FFF2-40B4-BE49-F238E27FC236}">
                <a16:creationId xmlns:a16="http://schemas.microsoft.com/office/drawing/2014/main" id="{E710E748-FE9E-E0A4-438F-C1F42CABF9EA}"/>
              </a:ext>
            </a:extLst>
          </p:cNvPr>
          <p:cNvSpPr txBox="1"/>
          <p:nvPr/>
        </p:nvSpPr>
        <p:spPr>
          <a:xfrm rot="16200000">
            <a:off x="7071330" y="4468914"/>
            <a:ext cx="954107" cy="400110"/>
          </a:xfrm>
          <a:prstGeom prst="rect">
            <a:avLst/>
          </a:prstGeom>
          <a:noFill/>
        </p:spPr>
        <p:txBody>
          <a:bodyPr wrap="none" rtlCol="0">
            <a:spAutoFit/>
          </a:bodyPr>
          <a:lstStyle/>
          <a:p>
            <a:r>
              <a:rPr kumimoji="1" lang="ja-JP" altLang="en-US" sz="2000" dirty="0"/>
              <a:t>測定値</a:t>
            </a:r>
          </a:p>
        </p:txBody>
      </p:sp>
      <p:pic>
        <p:nvPicPr>
          <p:cNvPr id="12" name="図 11">
            <a:extLst>
              <a:ext uri="{FF2B5EF4-FFF2-40B4-BE49-F238E27FC236}">
                <a16:creationId xmlns:a16="http://schemas.microsoft.com/office/drawing/2014/main" id="{E0C01507-F01C-C051-F470-3D7485A935CB}"/>
              </a:ext>
            </a:extLst>
          </p:cNvPr>
          <p:cNvPicPr>
            <a:picLocks noChangeAspect="1"/>
          </p:cNvPicPr>
          <p:nvPr/>
        </p:nvPicPr>
        <p:blipFill rotWithShape="1">
          <a:blip r:embed="rId4">
            <a:extLst>
              <a:ext uri="{28A0092B-C50C-407E-A947-70E740481C1C}">
                <a14:useLocalDpi xmlns:a14="http://schemas.microsoft.com/office/drawing/2010/main" val="0"/>
              </a:ext>
            </a:extLst>
          </a:blip>
          <a:srcRect l="6136" t="10008" r="8169" b="4276"/>
          <a:stretch/>
        </p:blipFill>
        <p:spPr>
          <a:xfrm>
            <a:off x="1426624" y="3279306"/>
            <a:ext cx="4062821" cy="3047858"/>
          </a:xfrm>
          <a:prstGeom prst="rect">
            <a:avLst/>
          </a:prstGeom>
        </p:spPr>
      </p:pic>
      <p:sp>
        <p:nvSpPr>
          <p:cNvPr id="13" name="テキスト ボックス 12">
            <a:extLst>
              <a:ext uri="{FF2B5EF4-FFF2-40B4-BE49-F238E27FC236}">
                <a16:creationId xmlns:a16="http://schemas.microsoft.com/office/drawing/2014/main" id="{DE50701F-3473-787B-CED1-2A887274FB17}"/>
              </a:ext>
            </a:extLst>
          </p:cNvPr>
          <p:cNvSpPr txBox="1"/>
          <p:nvPr/>
        </p:nvSpPr>
        <p:spPr>
          <a:xfrm rot="16200000">
            <a:off x="846485" y="4374965"/>
            <a:ext cx="954107" cy="400110"/>
          </a:xfrm>
          <a:prstGeom prst="rect">
            <a:avLst/>
          </a:prstGeom>
          <a:noFill/>
        </p:spPr>
        <p:txBody>
          <a:bodyPr wrap="none" rtlCol="0">
            <a:spAutoFit/>
          </a:bodyPr>
          <a:lstStyle/>
          <a:p>
            <a:r>
              <a:rPr kumimoji="1" lang="ja-JP" altLang="en-US" sz="2000" dirty="0"/>
              <a:t>測定値</a:t>
            </a:r>
          </a:p>
        </p:txBody>
      </p:sp>
      <p:sp>
        <p:nvSpPr>
          <p:cNvPr id="14" name="テキスト ボックス 13">
            <a:extLst>
              <a:ext uri="{FF2B5EF4-FFF2-40B4-BE49-F238E27FC236}">
                <a16:creationId xmlns:a16="http://schemas.microsoft.com/office/drawing/2014/main" id="{CE4D68F3-54AE-18CB-4A45-AB4B71E6D6E5}"/>
              </a:ext>
            </a:extLst>
          </p:cNvPr>
          <p:cNvSpPr txBox="1"/>
          <p:nvPr/>
        </p:nvSpPr>
        <p:spPr>
          <a:xfrm>
            <a:off x="2640954" y="6259410"/>
            <a:ext cx="2031325" cy="369332"/>
          </a:xfrm>
          <a:prstGeom prst="rect">
            <a:avLst/>
          </a:prstGeom>
          <a:noFill/>
        </p:spPr>
        <p:txBody>
          <a:bodyPr wrap="square" rtlCol="0">
            <a:spAutoFit/>
          </a:bodyPr>
          <a:lstStyle/>
          <a:p>
            <a:r>
              <a:rPr kumimoji="1" lang="ja-JP" altLang="en-US" dirty="0"/>
              <a:t>入力パラメーター</a:t>
            </a:r>
          </a:p>
        </p:txBody>
      </p:sp>
      <p:sp>
        <p:nvSpPr>
          <p:cNvPr id="15" name="矢印: 右 14">
            <a:extLst>
              <a:ext uri="{FF2B5EF4-FFF2-40B4-BE49-F238E27FC236}">
                <a16:creationId xmlns:a16="http://schemas.microsoft.com/office/drawing/2014/main" id="{97BDBE69-45E0-F723-3E16-93FA923C2674}"/>
              </a:ext>
            </a:extLst>
          </p:cNvPr>
          <p:cNvSpPr/>
          <p:nvPr/>
        </p:nvSpPr>
        <p:spPr>
          <a:xfrm>
            <a:off x="6184016" y="4417295"/>
            <a:ext cx="622582" cy="63477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6659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理論：ベイズ最適化</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1015663"/>
          </a:xfrm>
          <a:prstGeom prst="rect">
            <a:avLst/>
          </a:prstGeom>
          <a:noFill/>
        </p:spPr>
        <p:txBody>
          <a:bodyPr wrap="square" rtlCol="0">
            <a:spAutoFit/>
          </a:bodyPr>
          <a:lstStyle/>
          <a:p>
            <a:r>
              <a:rPr kumimoji="1" lang="ja-JP" altLang="en-US" sz="2000" dirty="0"/>
              <a:t>ガウス過程回帰によって</a:t>
            </a:r>
            <a:r>
              <a:rPr kumimoji="1" lang="en-US" altLang="ja-JP" sz="2000" dirty="0"/>
              <a:t>’</a:t>
            </a:r>
            <a:r>
              <a:rPr kumimoji="1" lang="ja-JP" altLang="en-US" sz="2000" dirty="0"/>
              <a:t>データがどんな関数に従っているのか</a:t>
            </a:r>
            <a:r>
              <a:rPr kumimoji="1" lang="en-US" altLang="ja-JP" sz="2000" dirty="0"/>
              <a:t>’</a:t>
            </a:r>
            <a:r>
              <a:rPr kumimoji="1" lang="ja-JP" altLang="en-US" sz="2000" dirty="0"/>
              <a:t>の予測ができる</a:t>
            </a:r>
            <a:endParaRPr kumimoji="1" lang="en-US" altLang="ja-JP" sz="2000" dirty="0"/>
          </a:p>
          <a:p>
            <a:pPr marL="342900" indent="-342900">
              <a:buFont typeface="Wingdings" panose="05000000000000000000" pitchFamily="2" charset="2"/>
              <a:buChar char="Ø"/>
            </a:pPr>
            <a:r>
              <a:rPr lang="ja-JP" altLang="en-US" sz="2000" b="1" u="sng" dirty="0"/>
              <a:t>‘次にどこを探すのか’</a:t>
            </a:r>
            <a:r>
              <a:rPr lang="ja-JP" altLang="en-US" sz="2000" dirty="0"/>
              <a:t>を決める手法が重要</a:t>
            </a:r>
            <a:endParaRPr lang="en-US" altLang="ja-JP" sz="2000" dirty="0"/>
          </a:p>
          <a:p>
            <a:endParaRPr kumimoji="1" lang="ja-JP" altLang="en-US" sz="2000" dirty="0"/>
          </a:p>
        </p:txBody>
      </p:sp>
      <p:pic>
        <p:nvPicPr>
          <p:cNvPr id="4" name="図 3">
            <a:extLst>
              <a:ext uri="{FF2B5EF4-FFF2-40B4-BE49-F238E27FC236}">
                <a16:creationId xmlns:a16="http://schemas.microsoft.com/office/drawing/2014/main" id="{6561C47B-CA6B-26DB-7478-6575DA01B931}"/>
              </a:ext>
            </a:extLst>
          </p:cNvPr>
          <p:cNvPicPr>
            <a:picLocks noChangeAspect="1"/>
          </p:cNvPicPr>
          <p:nvPr/>
        </p:nvPicPr>
        <p:blipFill rotWithShape="1">
          <a:blip r:embed="rId2">
            <a:extLst>
              <a:ext uri="{28A0092B-C50C-407E-A947-70E740481C1C}">
                <a14:useLocalDpi xmlns:a14="http://schemas.microsoft.com/office/drawing/2010/main" val="0"/>
              </a:ext>
            </a:extLst>
          </a:blip>
          <a:srcRect l="6695" t="10008" r="8170" b="3202"/>
          <a:stretch/>
        </p:blipFill>
        <p:spPr>
          <a:xfrm>
            <a:off x="2059700" y="2403006"/>
            <a:ext cx="4036300" cy="3086059"/>
          </a:xfrm>
          <a:prstGeom prst="rect">
            <a:avLst/>
          </a:prstGeom>
        </p:spPr>
      </p:pic>
      <p:sp>
        <p:nvSpPr>
          <p:cNvPr id="5" name="テキスト ボックス 4">
            <a:extLst>
              <a:ext uri="{FF2B5EF4-FFF2-40B4-BE49-F238E27FC236}">
                <a16:creationId xmlns:a16="http://schemas.microsoft.com/office/drawing/2014/main" id="{4029E3C5-D10F-5E81-EA55-799835F8A4E5}"/>
              </a:ext>
            </a:extLst>
          </p:cNvPr>
          <p:cNvSpPr txBox="1"/>
          <p:nvPr/>
        </p:nvSpPr>
        <p:spPr>
          <a:xfrm>
            <a:off x="3232685" y="5383110"/>
            <a:ext cx="2031325" cy="369332"/>
          </a:xfrm>
          <a:prstGeom prst="rect">
            <a:avLst/>
          </a:prstGeom>
          <a:noFill/>
        </p:spPr>
        <p:txBody>
          <a:bodyPr wrap="square" rtlCol="0">
            <a:spAutoFit/>
          </a:bodyPr>
          <a:lstStyle/>
          <a:p>
            <a:r>
              <a:rPr kumimoji="1" lang="ja-JP" altLang="en-US" dirty="0"/>
              <a:t>入力パラメーター</a:t>
            </a:r>
          </a:p>
        </p:txBody>
      </p:sp>
      <p:grpSp>
        <p:nvGrpSpPr>
          <p:cNvPr id="6" name="グループ化 5">
            <a:extLst>
              <a:ext uri="{FF2B5EF4-FFF2-40B4-BE49-F238E27FC236}">
                <a16:creationId xmlns:a16="http://schemas.microsoft.com/office/drawing/2014/main" id="{E31D3DD2-AD73-0439-E6C2-FFB2B2C94C77}"/>
              </a:ext>
            </a:extLst>
          </p:cNvPr>
          <p:cNvGrpSpPr/>
          <p:nvPr/>
        </p:nvGrpSpPr>
        <p:grpSpPr>
          <a:xfrm>
            <a:off x="3181885" y="4866025"/>
            <a:ext cx="3627688" cy="430887"/>
            <a:chOff x="1706256" y="4408139"/>
            <a:chExt cx="3627688" cy="430887"/>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561F8E8-9774-5BCF-44BD-6DA113169EE3}"/>
                    </a:ext>
                  </a:extLst>
                </p:cNvPr>
                <p:cNvSpPr txBox="1"/>
                <p:nvPr/>
              </p:nvSpPr>
              <p:spPr>
                <a:xfrm>
                  <a:off x="2215302" y="4408139"/>
                  <a:ext cx="3118642" cy="430887"/>
                </a:xfrm>
                <a:prstGeom prst="rect">
                  <a:avLst/>
                </a:prstGeom>
                <a:noFill/>
              </p:spPr>
              <p:txBody>
                <a:bodyPr wrap="square" rtlCol="0">
                  <a:spAutoFit/>
                </a:bodyPr>
                <a:lstStyle/>
                <a:p>
                  <a:r>
                    <a:rPr kumimoji="1" lang="en-US" altLang="ja-JP" sz="2200" dirty="0">
                      <a:latin typeface="Times New Roman" panose="02020603050405020304" pitchFamily="18" charset="0"/>
                      <a:cs typeface="Times New Roman" panose="02020603050405020304" pitchFamily="18" charset="0"/>
                    </a:rPr>
                    <a:t>Mean</a:t>
                  </a:r>
                  <a:r>
                    <a:rPr kumimoji="1" lang="en-US" altLang="ja-JP" sz="2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kumimoji="1" lang="en-US" altLang="ja-JP" sz="2200" b="0" i="0" smtClean="0">
                          <a:solidFill>
                            <a:schemeClr val="tx1"/>
                          </a:solidFill>
                          <a:latin typeface="Cambria Math" panose="02040503050406030204" pitchFamily="18" charset="0"/>
                          <a:cs typeface="Times New Roman" panose="02020603050405020304" pitchFamily="18" charset="0"/>
                        </a:rPr>
                        <m:t>4</m:t>
                      </m:r>
                      <m:r>
                        <a:rPr kumimoji="1" lang="ja-JP" altLang="en-US" sz="2200" i="1" smtClean="0">
                          <a:solidFill>
                            <a:schemeClr val="tx1"/>
                          </a:solidFill>
                          <a:latin typeface="Cambria Math" panose="02040503050406030204" pitchFamily="18" charset="0"/>
                          <a:cs typeface="Times New Roman" panose="02020603050405020304" pitchFamily="18" charset="0"/>
                        </a:rPr>
                        <m:t>𝜎</m:t>
                      </m:r>
                    </m:oMath>
                  </a14:m>
                  <a:endParaRPr kumimoji="1" lang="en-US" altLang="ja-JP" sz="2200" dirty="0">
                    <a:latin typeface="Times New Roman" panose="02020603050405020304" pitchFamily="18" charset="0"/>
                    <a:cs typeface="Times New Roman" panose="02020603050405020304" pitchFamily="18" charset="0"/>
                  </a:endParaRPr>
                </a:p>
              </p:txBody>
            </p:sp>
          </mc:Choice>
          <mc:Fallback xmlns="">
            <p:sp>
              <p:nvSpPr>
                <p:cNvPr id="7" name="テキスト ボックス 6">
                  <a:extLst>
                    <a:ext uri="{FF2B5EF4-FFF2-40B4-BE49-F238E27FC236}">
                      <a16:creationId xmlns:a16="http://schemas.microsoft.com/office/drawing/2014/main" id="{B561F8E8-9774-5BCF-44BD-6DA113169EE3}"/>
                    </a:ext>
                  </a:extLst>
                </p:cNvPr>
                <p:cNvSpPr txBox="1">
                  <a:spLocks noRot="1" noChangeAspect="1" noMove="1" noResize="1" noEditPoints="1" noAdjustHandles="1" noChangeArrowheads="1" noChangeShapeType="1" noTextEdit="1"/>
                </p:cNvSpPr>
                <p:nvPr/>
              </p:nvSpPr>
              <p:spPr>
                <a:xfrm>
                  <a:off x="2215302" y="4408139"/>
                  <a:ext cx="3118642" cy="430887"/>
                </a:xfrm>
                <a:prstGeom prst="rect">
                  <a:avLst/>
                </a:prstGeom>
                <a:blipFill>
                  <a:blip r:embed="rId3"/>
                  <a:stretch>
                    <a:fillRect l="-2539" t="-9859" b="-2816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A48CFD76-8BFC-3C7C-9387-64F33E787981}"/>
                </a:ext>
              </a:extLst>
            </p:cNvPr>
            <p:cNvCxnSpPr/>
            <p:nvPr/>
          </p:nvCxnSpPr>
          <p:spPr>
            <a:xfrm>
              <a:off x="1706256" y="4609704"/>
              <a:ext cx="395926" cy="0"/>
            </a:xfrm>
            <a:prstGeom prst="line">
              <a:avLst/>
            </a:prstGeom>
            <a:ln w="28575">
              <a:solidFill>
                <a:srgbClr val="1755F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26C34B9-0617-9982-CC63-DD305EF79E62}"/>
                </a:ext>
              </a:extLst>
            </p:cNvPr>
            <p:cNvCxnSpPr/>
            <p:nvPr/>
          </p:nvCxnSpPr>
          <p:spPr>
            <a:xfrm>
              <a:off x="3660649" y="4642183"/>
              <a:ext cx="395926"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91C44B55-0DD5-2ECA-8B64-AECF51C76501}"/>
              </a:ext>
            </a:extLst>
          </p:cNvPr>
          <p:cNvSpPr txBox="1"/>
          <p:nvPr/>
        </p:nvSpPr>
        <p:spPr>
          <a:xfrm rot="16200000">
            <a:off x="1570049" y="3592614"/>
            <a:ext cx="954107" cy="400110"/>
          </a:xfrm>
          <a:prstGeom prst="rect">
            <a:avLst/>
          </a:prstGeom>
          <a:noFill/>
        </p:spPr>
        <p:txBody>
          <a:bodyPr wrap="none" rtlCol="0">
            <a:spAutoFit/>
          </a:bodyPr>
          <a:lstStyle/>
          <a:p>
            <a:r>
              <a:rPr kumimoji="1" lang="ja-JP" altLang="en-US" sz="2000" dirty="0"/>
              <a:t>測定値</a:t>
            </a:r>
          </a:p>
        </p:txBody>
      </p:sp>
    </p:spTree>
    <p:extLst>
      <p:ext uri="{BB962C8B-B14F-4D97-AF65-F5344CB8AC3E}">
        <p14:creationId xmlns:p14="http://schemas.microsoft.com/office/powerpoint/2010/main" val="2025938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理論：ベイズ最適化</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1015663"/>
          </a:xfrm>
          <a:prstGeom prst="rect">
            <a:avLst/>
          </a:prstGeom>
          <a:noFill/>
        </p:spPr>
        <p:txBody>
          <a:bodyPr wrap="square" rtlCol="0">
            <a:spAutoFit/>
          </a:bodyPr>
          <a:lstStyle/>
          <a:p>
            <a:r>
              <a:rPr kumimoji="1" lang="ja-JP" altLang="en-US" sz="2000" dirty="0"/>
              <a:t>ガウス過程回帰によって</a:t>
            </a:r>
            <a:r>
              <a:rPr kumimoji="1" lang="en-US" altLang="ja-JP" sz="2000" dirty="0"/>
              <a:t>’</a:t>
            </a:r>
            <a:r>
              <a:rPr kumimoji="1" lang="ja-JP" altLang="en-US" sz="2000" dirty="0"/>
              <a:t>データがどんな関数に従っているのか</a:t>
            </a:r>
            <a:r>
              <a:rPr kumimoji="1" lang="en-US" altLang="ja-JP" sz="2000" dirty="0"/>
              <a:t>’</a:t>
            </a:r>
            <a:r>
              <a:rPr kumimoji="1" lang="ja-JP" altLang="en-US" sz="2000" dirty="0"/>
              <a:t>の予測ができる</a:t>
            </a:r>
            <a:endParaRPr kumimoji="1" lang="en-US" altLang="ja-JP" sz="2000" dirty="0"/>
          </a:p>
          <a:p>
            <a:pPr marL="342900" indent="-342900">
              <a:buFont typeface="Wingdings" panose="05000000000000000000" pitchFamily="2" charset="2"/>
              <a:buChar char="Ø"/>
            </a:pPr>
            <a:r>
              <a:rPr lang="ja-JP" altLang="en-US" sz="2000" b="1" u="sng" dirty="0"/>
              <a:t>‘次にどこを探すのか’</a:t>
            </a:r>
            <a:r>
              <a:rPr lang="ja-JP" altLang="en-US" sz="2000" dirty="0"/>
              <a:t>を決める手法が重要</a:t>
            </a:r>
            <a:endParaRPr lang="en-US" altLang="ja-JP" sz="2000" dirty="0"/>
          </a:p>
          <a:p>
            <a:endParaRPr kumimoji="1" lang="ja-JP" altLang="en-US" sz="2000" dirty="0"/>
          </a:p>
        </p:txBody>
      </p:sp>
      <p:pic>
        <p:nvPicPr>
          <p:cNvPr id="4" name="図 3">
            <a:extLst>
              <a:ext uri="{FF2B5EF4-FFF2-40B4-BE49-F238E27FC236}">
                <a16:creationId xmlns:a16="http://schemas.microsoft.com/office/drawing/2014/main" id="{6561C47B-CA6B-26DB-7478-6575DA01B931}"/>
              </a:ext>
            </a:extLst>
          </p:cNvPr>
          <p:cNvPicPr>
            <a:picLocks noChangeAspect="1"/>
          </p:cNvPicPr>
          <p:nvPr/>
        </p:nvPicPr>
        <p:blipFill rotWithShape="1">
          <a:blip r:embed="rId2">
            <a:extLst>
              <a:ext uri="{28A0092B-C50C-407E-A947-70E740481C1C}">
                <a14:useLocalDpi xmlns:a14="http://schemas.microsoft.com/office/drawing/2010/main" val="0"/>
              </a:ext>
            </a:extLst>
          </a:blip>
          <a:srcRect l="6695" t="10008" r="8170" b="3202"/>
          <a:stretch/>
        </p:blipFill>
        <p:spPr>
          <a:xfrm>
            <a:off x="2059700" y="2403006"/>
            <a:ext cx="4036300" cy="3086059"/>
          </a:xfrm>
          <a:prstGeom prst="rect">
            <a:avLst/>
          </a:prstGeom>
        </p:spPr>
      </p:pic>
      <p:sp>
        <p:nvSpPr>
          <p:cNvPr id="5" name="テキスト ボックス 4">
            <a:extLst>
              <a:ext uri="{FF2B5EF4-FFF2-40B4-BE49-F238E27FC236}">
                <a16:creationId xmlns:a16="http://schemas.microsoft.com/office/drawing/2014/main" id="{4029E3C5-D10F-5E81-EA55-799835F8A4E5}"/>
              </a:ext>
            </a:extLst>
          </p:cNvPr>
          <p:cNvSpPr txBox="1"/>
          <p:nvPr/>
        </p:nvSpPr>
        <p:spPr>
          <a:xfrm>
            <a:off x="3232685" y="5383110"/>
            <a:ext cx="2031325" cy="369332"/>
          </a:xfrm>
          <a:prstGeom prst="rect">
            <a:avLst/>
          </a:prstGeom>
          <a:noFill/>
        </p:spPr>
        <p:txBody>
          <a:bodyPr wrap="square" rtlCol="0">
            <a:spAutoFit/>
          </a:bodyPr>
          <a:lstStyle/>
          <a:p>
            <a:r>
              <a:rPr kumimoji="1" lang="ja-JP" altLang="en-US" dirty="0"/>
              <a:t>入力パラメーター</a:t>
            </a:r>
          </a:p>
        </p:txBody>
      </p:sp>
      <p:grpSp>
        <p:nvGrpSpPr>
          <p:cNvPr id="6" name="グループ化 5">
            <a:extLst>
              <a:ext uri="{FF2B5EF4-FFF2-40B4-BE49-F238E27FC236}">
                <a16:creationId xmlns:a16="http://schemas.microsoft.com/office/drawing/2014/main" id="{E31D3DD2-AD73-0439-E6C2-FFB2B2C94C77}"/>
              </a:ext>
            </a:extLst>
          </p:cNvPr>
          <p:cNvGrpSpPr/>
          <p:nvPr/>
        </p:nvGrpSpPr>
        <p:grpSpPr>
          <a:xfrm>
            <a:off x="3181885" y="4866025"/>
            <a:ext cx="3627688" cy="430887"/>
            <a:chOff x="1706256" y="4408139"/>
            <a:chExt cx="3627688" cy="430887"/>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561F8E8-9774-5BCF-44BD-6DA113169EE3}"/>
                    </a:ext>
                  </a:extLst>
                </p:cNvPr>
                <p:cNvSpPr txBox="1"/>
                <p:nvPr/>
              </p:nvSpPr>
              <p:spPr>
                <a:xfrm>
                  <a:off x="2215302" y="4408139"/>
                  <a:ext cx="3118642" cy="430887"/>
                </a:xfrm>
                <a:prstGeom prst="rect">
                  <a:avLst/>
                </a:prstGeom>
                <a:noFill/>
              </p:spPr>
              <p:txBody>
                <a:bodyPr wrap="square" rtlCol="0">
                  <a:spAutoFit/>
                </a:bodyPr>
                <a:lstStyle/>
                <a:p>
                  <a:r>
                    <a:rPr kumimoji="1" lang="en-US" altLang="ja-JP" sz="2200" dirty="0">
                      <a:latin typeface="Times New Roman" panose="02020603050405020304" pitchFamily="18" charset="0"/>
                      <a:cs typeface="Times New Roman" panose="02020603050405020304" pitchFamily="18" charset="0"/>
                    </a:rPr>
                    <a:t>Mean</a:t>
                  </a:r>
                  <a:r>
                    <a:rPr kumimoji="1" lang="en-US" altLang="ja-JP" sz="2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kumimoji="1" lang="en-US" altLang="ja-JP" sz="2200" b="0" i="0" smtClean="0">
                          <a:solidFill>
                            <a:schemeClr val="tx1"/>
                          </a:solidFill>
                          <a:latin typeface="Cambria Math" panose="02040503050406030204" pitchFamily="18" charset="0"/>
                          <a:cs typeface="Times New Roman" panose="02020603050405020304" pitchFamily="18" charset="0"/>
                        </a:rPr>
                        <m:t>4</m:t>
                      </m:r>
                      <m:r>
                        <a:rPr kumimoji="1" lang="ja-JP" altLang="en-US" sz="2200" i="1" smtClean="0">
                          <a:solidFill>
                            <a:schemeClr val="tx1"/>
                          </a:solidFill>
                          <a:latin typeface="Cambria Math" panose="02040503050406030204" pitchFamily="18" charset="0"/>
                          <a:cs typeface="Times New Roman" panose="02020603050405020304" pitchFamily="18" charset="0"/>
                        </a:rPr>
                        <m:t>𝜎</m:t>
                      </m:r>
                    </m:oMath>
                  </a14:m>
                  <a:endParaRPr kumimoji="1" lang="en-US" altLang="ja-JP" sz="2200" dirty="0">
                    <a:latin typeface="Times New Roman" panose="02020603050405020304" pitchFamily="18" charset="0"/>
                    <a:cs typeface="Times New Roman" panose="02020603050405020304" pitchFamily="18" charset="0"/>
                  </a:endParaRPr>
                </a:p>
              </p:txBody>
            </p:sp>
          </mc:Choice>
          <mc:Fallback xmlns="">
            <p:sp>
              <p:nvSpPr>
                <p:cNvPr id="7" name="テキスト ボックス 6">
                  <a:extLst>
                    <a:ext uri="{FF2B5EF4-FFF2-40B4-BE49-F238E27FC236}">
                      <a16:creationId xmlns:a16="http://schemas.microsoft.com/office/drawing/2014/main" id="{B561F8E8-9774-5BCF-44BD-6DA113169EE3}"/>
                    </a:ext>
                  </a:extLst>
                </p:cNvPr>
                <p:cNvSpPr txBox="1">
                  <a:spLocks noRot="1" noChangeAspect="1" noMove="1" noResize="1" noEditPoints="1" noAdjustHandles="1" noChangeArrowheads="1" noChangeShapeType="1" noTextEdit="1"/>
                </p:cNvSpPr>
                <p:nvPr/>
              </p:nvSpPr>
              <p:spPr>
                <a:xfrm>
                  <a:off x="2215302" y="4408139"/>
                  <a:ext cx="3118642" cy="430887"/>
                </a:xfrm>
                <a:prstGeom prst="rect">
                  <a:avLst/>
                </a:prstGeom>
                <a:blipFill>
                  <a:blip r:embed="rId3"/>
                  <a:stretch>
                    <a:fillRect l="-2539" t="-9859" b="-2816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A48CFD76-8BFC-3C7C-9387-64F33E787981}"/>
                </a:ext>
              </a:extLst>
            </p:cNvPr>
            <p:cNvCxnSpPr/>
            <p:nvPr/>
          </p:nvCxnSpPr>
          <p:spPr>
            <a:xfrm>
              <a:off x="1706256" y="4609704"/>
              <a:ext cx="395926" cy="0"/>
            </a:xfrm>
            <a:prstGeom prst="line">
              <a:avLst/>
            </a:prstGeom>
            <a:ln w="28575">
              <a:solidFill>
                <a:srgbClr val="1755F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26C34B9-0617-9982-CC63-DD305EF79E62}"/>
                </a:ext>
              </a:extLst>
            </p:cNvPr>
            <p:cNvCxnSpPr/>
            <p:nvPr/>
          </p:nvCxnSpPr>
          <p:spPr>
            <a:xfrm>
              <a:off x="3660649" y="4642183"/>
              <a:ext cx="395926"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91C44B55-0DD5-2ECA-8B64-AECF51C76501}"/>
              </a:ext>
            </a:extLst>
          </p:cNvPr>
          <p:cNvSpPr txBox="1"/>
          <p:nvPr/>
        </p:nvSpPr>
        <p:spPr>
          <a:xfrm rot="16200000">
            <a:off x="1570049" y="3592614"/>
            <a:ext cx="954107" cy="400110"/>
          </a:xfrm>
          <a:prstGeom prst="rect">
            <a:avLst/>
          </a:prstGeom>
          <a:noFill/>
        </p:spPr>
        <p:txBody>
          <a:bodyPr wrap="none" rtlCol="0">
            <a:spAutoFit/>
          </a:bodyPr>
          <a:lstStyle/>
          <a:p>
            <a:r>
              <a:rPr kumimoji="1" lang="ja-JP" altLang="en-US" sz="2000" dirty="0"/>
              <a:t>測定値</a:t>
            </a:r>
          </a:p>
        </p:txBody>
      </p:sp>
      <p:sp>
        <p:nvSpPr>
          <p:cNvPr id="16" name="楕円 15">
            <a:extLst>
              <a:ext uri="{FF2B5EF4-FFF2-40B4-BE49-F238E27FC236}">
                <a16:creationId xmlns:a16="http://schemas.microsoft.com/office/drawing/2014/main" id="{608CC702-42E9-F7A4-579D-6DA322BAF54C}"/>
              </a:ext>
            </a:extLst>
          </p:cNvPr>
          <p:cNvSpPr/>
          <p:nvPr/>
        </p:nvSpPr>
        <p:spPr>
          <a:xfrm>
            <a:off x="5014686" y="4328593"/>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5C8B5BAE-9F5B-4912-B513-9B1418E8BF17}"/>
              </a:ext>
            </a:extLst>
          </p:cNvPr>
          <p:cNvGrpSpPr/>
          <p:nvPr/>
        </p:nvGrpSpPr>
        <p:grpSpPr>
          <a:xfrm>
            <a:off x="6569154" y="3561837"/>
            <a:ext cx="3848842" cy="400110"/>
            <a:chOff x="5590379" y="3900062"/>
            <a:chExt cx="3848842" cy="400110"/>
          </a:xfrm>
        </p:grpSpPr>
        <p:sp>
          <p:nvSpPr>
            <p:cNvPr id="17" name="テキスト ボックス 16">
              <a:extLst>
                <a:ext uri="{FF2B5EF4-FFF2-40B4-BE49-F238E27FC236}">
                  <a16:creationId xmlns:a16="http://schemas.microsoft.com/office/drawing/2014/main" id="{B46FAE7C-9136-7419-AA73-B424E5C08138}"/>
                </a:ext>
              </a:extLst>
            </p:cNvPr>
            <p:cNvSpPr txBox="1"/>
            <p:nvPr/>
          </p:nvSpPr>
          <p:spPr>
            <a:xfrm>
              <a:off x="5590379" y="3900062"/>
              <a:ext cx="3779661" cy="400110"/>
            </a:xfrm>
            <a:prstGeom prst="rect">
              <a:avLst/>
            </a:prstGeom>
            <a:noFill/>
          </p:spPr>
          <p:txBody>
            <a:bodyPr wrap="square" rtlCol="0">
              <a:spAutoFit/>
            </a:bodyPr>
            <a:lstStyle/>
            <a:p>
              <a:r>
                <a:rPr kumimoji="1" lang="ja-JP" altLang="en-US" sz="2000" dirty="0"/>
                <a:t>予測値を信じる</a:t>
              </a:r>
              <a:r>
                <a:rPr kumimoji="1" lang="en-US" altLang="ja-JP" sz="2000" dirty="0"/>
                <a:t>(</a:t>
              </a:r>
              <a:r>
                <a:rPr kumimoji="1" lang="ja-JP" altLang="en-US" sz="2000" dirty="0"/>
                <a:t>活用重視</a:t>
              </a:r>
              <a:r>
                <a:rPr kumimoji="1" lang="en-US" altLang="ja-JP" sz="2000" dirty="0"/>
                <a:t>)</a:t>
              </a:r>
              <a:r>
                <a:rPr kumimoji="1" lang="ja-JP" altLang="en-US" sz="2000" dirty="0"/>
                <a:t>なら</a:t>
              </a:r>
              <a:endParaRPr kumimoji="1" lang="en-US" altLang="ja-JP" sz="2000" dirty="0"/>
            </a:p>
          </p:txBody>
        </p:sp>
        <p:sp>
          <p:nvSpPr>
            <p:cNvPr id="18" name="楕円 17">
              <a:extLst>
                <a:ext uri="{FF2B5EF4-FFF2-40B4-BE49-F238E27FC236}">
                  <a16:creationId xmlns:a16="http://schemas.microsoft.com/office/drawing/2014/main" id="{E28A9955-8BDA-69FF-748B-1E65D7CF773E}"/>
                </a:ext>
              </a:extLst>
            </p:cNvPr>
            <p:cNvSpPr/>
            <p:nvPr/>
          </p:nvSpPr>
          <p:spPr>
            <a:xfrm>
              <a:off x="9324921" y="4023917"/>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29329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理論：ベイズ最適化</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1015663"/>
          </a:xfrm>
          <a:prstGeom prst="rect">
            <a:avLst/>
          </a:prstGeom>
          <a:noFill/>
        </p:spPr>
        <p:txBody>
          <a:bodyPr wrap="square" rtlCol="0">
            <a:spAutoFit/>
          </a:bodyPr>
          <a:lstStyle/>
          <a:p>
            <a:r>
              <a:rPr kumimoji="1" lang="ja-JP" altLang="en-US" sz="2000" dirty="0"/>
              <a:t>ガウス過程回帰によって</a:t>
            </a:r>
            <a:r>
              <a:rPr kumimoji="1" lang="en-US" altLang="ja-JP" sz="2000" dirty="0"/>
              <a:t>’</a:t>
            </a:r>
            <a:r>
              <a:rPr kumimoji="1" lang="ja-JP" altLang="en-US" sz="2000" dirty="0"/>
              <a:t>データがどんな関数に従っているのか</a:t>
            </a:r>
            <a:r>
              <a:rPr kumimoji="1" lang="en-US" altLang="ja-JP" sz="2000" dirty="0"/>
              <a:t>’</a:t>
            </a:r>
            <a:r>
              <a:rPr kumimoji="1" lang="ja-JP" altLang="en-US" sz="2000" dirty="0"/>
              <a:t>の予測ができる</a:t>
            </a:r>
            <a:endParaRPr kumimoji="1" lang="en-US" altLang="ja-JP" sz="2000" dirty="0"/>
          </a:p>
          <a:p>
            <a:pPr marL="342900" indent="-342900">
              <a:buFont typeface="Wingdings" panose="05000000000000000000" pitchFamily="2" charset="2"/>
              <a:buChar char="Ø"/>
            </a:pPr>
            <a:r>
              <a:rPr lang="ja-JP" altLang="en-US" sz="2000" b="1" u="sng" dirty="0"/>
              <a:t>‘次にどこを探すのか’</a:t>
            </a:r>
            <a:r>
              <a:rPr lang="ja-JP" altLang="en-US" sz="2000" dirty="0"/>
              <a:t>を決める手法が重要</a:t>
            </a:r>
            <a:endParaRPr lang="en-US" altLang="ja-JP" sz="2000" dirty="0"/>
          </a:p>
          <a:p>
            <a:endParaRPr kumimoji="1" lang="ja-JP" altLang="en-US" sz="2000" dirty="0"/>
          </a:p>
        </p:txBody>
      </p:sp>
      <p:pic>
        <p:nvPicPr>
          <p:cNvPr id="4" name="図 3">
            <a:extLst>
              <a:ext uri="{FF2B5EF4-FFF2-40B4-BE49-F238E27FC236}">
                <a16:creationId xmlns:a16="http://schemas.microsoft.com/office/drawing/2014/main" id="{6561C47B-CA6B-26DB-7478-6575DA01B931}"/>
              </a:ext>
            </a:extLst>
          </p:cNvPr>
          <p:cNvPicPr>
            <a:picLocks noChangeAspect="1"/>
          </p:cNvPicPr>
          <p:nvPr/>
        </p:nvPicPr>
        <p:blipFill rotWithShape="1">
          <a:blip r:embed="rId2">
            <a:extLst>
              <a:ext uri="{28A0092B-C50C-407E-A947-70E740481C1C}">
                <a14:useLocalDpi xmlns:a14="http://schemas.microsoft.com/office/drawing/2010/main" val="0"/>
              </a:ext>
            </a:extLst>
          </a:blip>
          <a:srcRect l="6695" t="10008" r="8170" b="3202"/>
          <a:stretch/>
        </p:blipFill>
        <p:spPr>
          <a:xfrm>
            <a:off x="2059700" y="2403006"/>
            <a:ext cx="4036300" cy="3086059"/>
          </a:xfrm>
          <a:prstGeom prst="rect">
            <a:avLst/>
          </a:prstGeom>
        </p:spPr>
      </p:pic>
      <p:sp>
        <p:nvSpPr>
          <p:cNvPr id="5" name="テキスト ボックス 4">
            <a:extLst>
              <a:ext uri="{FF2B5EF4-FFF2-40B4-BE49-F238E27FC236}">
                <a16:creationId xmlns:a16="http://schemas.microsoft.com/office/drawing/2014/main" id="{4029E3C5-D10F-5E81-EA55-799835F8A4E5}"/>
              </a:ext>
            </a:extLst>
          </p:cNvPr>
          <p:cNvSpPr txBox="1"/>
          <p:nvPr/>
        </p:nvSpPr>
        <p:spPr>
          <a:xfrm>
            <a:off x="3232685" y="5383110"/>
            <a:ext cx="2031325" cy="369332"/>
          </a:xfrm>
          <a:prstGeom prst="rect">
            <a:avLst/>
          </a:prstGeom>
          <a:noFill/>
        </p:spPr>
        <p:txBody>
          <a:bodyPr wrap="square" rtlCol="0">
            <a:spAutoFit/>
          </a:bodyPr>
          <a:lstStyle/>
          <a:p>
            <a:r>
              <a:rPr kumimoji="1" lang="ja-JP" altLang="en-US" dirty="0"/>
              <a:t>入力パラメーター</a:t>
            </a:r>
          </a:p>
        </p:txBody>
      </p:sp>
      <p:grpSp>
        <p:nvGrpSpPr>
          <p:cNvPr id="6" name="グループ化 5">
            <a:extLst>
              <a:ext uri="{FF2B5EF4-FFF2-40B4-BE49-F238E27FC236}">
                <a16:creationId xmlns:a16="http://schemas.microsoft.com/office/drawing/2014/main" id="{E31D3DD2-AD73-0439-E6C2-FFB2B2C94C77}"/>
              </a:ext>
            </a:extLst>
          </p:cNvPr>
          <p:cNvGrpSpPr/>
          <p:nvPr/>
        </p:nvGrpSpPr>
        <p:grpSpPr>
          <a:xfrm>
            <a:off x="3181885" y="4866025"/>
            <a:ext cx="3627688" cy="430887"/>
            <a:chOff x="1706256" y="4408139"/>
            <a:chExt cx="3627688" cy="430887"/>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561F8E8-9774-5BCF-44BD-6DA113169EE3}"/>
                    </a:ext>
                  </a:extLst>
                </p:cNvPr>
                <p:cNvSpPr txBox="1"/>
                <p:nvPr/>
              </p:nvSpPr>
              <p:spPr>
                <a:xfrm>
                  <a:off x="2215302" y="4408139"/>
                  <a:ext cx="3118642" cy="430887"/>
                </a:xfrm>
                <a:prstGeom prst="rect">
                  <a:avLst/>
                </a:prstGeom>
                <a:noFill/>
              </p:spPr>
              <p:txBody>
                <a:bodyPr wrap="square" rtlCol="0">
                  <a:spAutoFit/>
                </a:bodyPr>
                <a:lstStyle/>
                <a:p>
                  <a:r>
                    <a:rPr kumimoji="1" lang="en-US" altLang="ja-JP" sz="2200" dirty="0">
                      <a:latin typeface="Times New Roman" panose="02020603050405020304" pitchFamily="18" charset="0"/>
                      <a:cs typeface="Times New Roman" panose="02020603050405020304" pitchFamily="18" charset="0"/>
                    </a:rPr>
                    <a:t>Mean</a:t>
                  </a:r>
                  <a:r>
                    <a:rPr kumimoji="1" lang="en-US" altLang="ja-JP" sz="2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kumimoji="1" lang="en-US" altLang="ja-JP" sz="2200" b="0" i="0" smtClean="0">
                          <a:solidFill>
                            <a:schemeClr val="tx1"/>
                          </a:solidFill>
                          <a:latin typeface="Cambria Math" panose="02040503050406030204" pitchFamily="18" charset="0"/>
                          <a:cs typeface="Times New Roman" panose="02020603050405020304" pitchFamily="18" charset="0"/>
                        </a:rPr>
                        <m:t>4</m:t>
                      </m:r>
                      <m:r>
                        <a:rPr kumimoji="1" lang="ja-JP" altLang="en-US" sz="2200" i="1" smtClean="0">
                          <a:solidFill>
                            <a:schemeClr val="tx1"/>
                          </a:solidFill>
                          <a:latin typeface="Cambria Math" panose="02040503050406030204" pitchFamily="18" charset="0"/>
                          <a:cs typeface="Times New Roman" panose="02020603050405020304" pitchFamily="18" charset="0"/>
                        </a:rPr>
                        <m:t>𝜎</m:t>
                      </m:r>
                    </m:oMath>
                  </a14:m>
                  <a:endParaRPr kumimoji="1" lang="en-US" altLang="ja-JP" sz="2200" dirty="0">
                    <a:latin typeface="Times New Roman" panose="02020603050405020304" pitchFamily="18" charset="0"/>
                    <a:cs typeface="Times New Roman" panose="02020603050405020304" pitchFamily="18" charset="0"/>
                  </a:endParaRPr>
                </a:p>
              </p:txBody>
            </p:sp>
          </mc:Choice>
          <mc:Fallback xmlns="">
            <p:sp>
              <p:nvSpPr>
                <p:cNvPr id="7" name="テキスト ボックス 6">
                  <a:extLst>
                    <a:ext uri="{FF2B5EF4-FFF2-40B4-BE49-F238E27FC236}">
                      <a16:creationId xmlns:a16="http://schemas.microsoft.com/office/drawing/2014/main" id="{B561F8E8-9774-5BCF-44BD-6DA113169EE3}"/>
                    </a:ext>
                  </a:extLst>
                </p:cNvPr>
                <p:cNvSpPr txBox="1">
                  <a:spLocks noRot="1" noChangeAspect="1" noMove="1" noResize="1" noEditPoints="1" noAdjustHandles="1" noChangeArrowheads="1" noChangeShapeType="1" noTextEdit="1"/>
                </p:cNvSpPr>
                <p:nvPr/>
              </p:nvSpPr>
              <p:spPr>
                <a:xfrm>
                  <a:off x="2215302" y="4408139"/>
                  <a:ext cx="3118642" cy="430887"/>
                </a:xfrm>
                <a:prstGeom prst="rect">
                  <a:avLst/>
                </a:prstGeom>
                <a:blipFill>
                  <a:blip r:embed="rId3"/>
                  <a:stretch>
                    <a:fillRect l="-2539" t="-9859" b="-2816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A48CFD76-8BFC-3C7C-9387-64F33E787981}"/>
                </a:ext>
              </a:extLst>
            </p:cNvPr>
            <p:cNvCxnSpPr/>
            <p:nvPr/>
          </p:nvCxnSpPr>
          <p:spPr>
            <a:xfrm>
              <a:off x="1706256" y="4609704"/>
              <a:ext cx="395926" cy="0"/>
            </a:xfrm>
            <a:prstGeom prst="line">
              <a:avLst/>
            </a:prstGeom>
            <a:ln w="28575">
              <a:solidFill>
                <a:srgbClr val="1755F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26C34B9-0617-9982-CC63-DD305EF79E62}"/>
                </a:ext>
              </a:extLst>
            </p:cNvPr>
            <p:cNvCxnSpPr/>
            <p:nvPr/>
          </p:nvCxnSpPr>
          <p:spPr>
            <a:xfrm>
              <a:off x="3660649" y="4642183"/>
              <a:ext cx="395926"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91C44B55-0DD5-2ECA-8B64-AECF51C76501}"/>
              </a:ext>
            </a:extLst>
          </p:cNvPr>
          <p:cNvSpPr txBox="1"/>
          <p:nvPr/>
        </p:nvSpPr>
        <p:spPr>
          <a:xfrm rot="16200000">
            <a:off x="1570049" y="3592614"/>
            <a:ext cx="954107" cy="400110"/>
          </a:xfrm>
          <a:prstGeom prst="rect">
            <a:avLst/>
          </a:prstGeom>
          <a:noFill/>
        </p:spPr>
        <p:txBody>
          <a:bodyPr wrap="none" rtlCol="0">
            <a:spAutoFit/>
          </a:bodyPr>
          <a:lstStyle/>
          <a:p>
            <a:r>
              <a:rPr kumimoji="1" lang="ja-JP" altLang="en-US" sz="2000" dirty="0"/>
              <a:t>測定値</a:t>
            </a:r>
          </a:p>
        </p:txBody>
      </p:sp>
      <p:sp>
        <p:nvSpPr>
          <p:cNvPr id="11" name="楕円 10">
            <a:extLst>
              <a:ext uri="{FF2B5EF4-FFF2-40B4-BE49-F238E27FC236}">
                <a16:creationId xmlns:a16="http://schemas.microsoft.com/office/drawing/2014/main" id="{F5359269-40E7-1FC8-C60E-45B7A949C899}"/>
              </a:ext>
            </a:extLst>
          </p:cNvPr>
          <p:cNvSpPr/>
          <p:nvPr/>
        </p:nvSpPr>
        <p:spPr>
          <a:xfrm>
            <a:off x="3370323" y="3900062"/>
            <a:ext cx="114300" cy="1143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608CC702-42E9-F7A4-579D-6DA322BAF54C}"/>
              </a:ext>
            </a:extLst>
          </p:cNvPr>
          <p:cNvSpPr/>
          <p:nvPr/>
        </p:nvSpPr>
        <p:spPr>
          <a:xfrm>
            <a:off x="5001681" y="4327355"/>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5C8B5BAE-9F5B-4912-B513-9B1418E8BF17}"/>
              </a:ext>
            </a:extLst>
          </p:cNvPr>
          <p:cNvGrpSpPr/>
          <p:nvPr/>
        </p:nvGrpSpPr>
        <p:grpSpPr>
          <a:xfrm>
            <a:off x="6569154" y="3561837"/>
            <a:ext cx="3848842" cy="707886"/>
            <a:chOff x="5590379" y="3900062"/>
            <a:chExt cx="3848842" cy="707886"/>
          </a:xfrm>
        </p:grpSpPr>
        <p:sp>
          <p:nvSpPr>
            <p:cNvPr id="17" name="テキスト ボックス 16">
              <a:extLst>
                <a:ext uri="{FF2B5EF4-FFF2-40B4-BE49-F238E27FC236}">
                  <a16:creationId xmlns:a16="http://schemas.microsoft.com/office/drawing/2014/main" id="{B46FAE7C-9136-7419-AA73-B424E5C08138}"/>
                </a:ext>
              </a:extLst>
            </p:cNvPr>
            <p:cNvSpPr txBox="1"/>
            <p:nvPr/>
          </p:nvSpPr>
          <p:spPr>
            <a:xfrm>
              <a:off x="5590379" y="3900062"/>
              <a:ext cx="3779661" cy="707886"/>
            </a:xfrm>
            <a:prstGeom prst="rect">
              <a:avLst/>
            </a:prstGeom>
            <a:noFill/>
          </p:spPr>
          <p:txBody>
            <a:bodyPr wrap="square" rtlCol="0">
              <a:spAutoFit/>
            </a:bodyPr>
            <a:lstStyle/>
            <a:p>
              <a:r>
                <a:rPr kumimoji="1" lang="ja-JP" altLang="en-US" sz="2000" dirty="0"/>
                <a:t>予測値を信じる</a:t>
              </a:r>
              <a:r>
                <a:rPr kumimoji="1" lang="en-US" altLang="ja-JP" sz="2000" dirty="0"/>
                <a:t>(</a:t>
              </a:r>
              <a:r>
                <a:rPr kumimoji="1" lang="ja-JP" altLang="en-US" sz="2000" dirty="0"/>
                <a:t>活用重視</a:t>
              </a:r>
              <a:r>
                <a:rPr kumimoji="1" lang="en-US" altLang="ja-JP" sz="2000" dirty="0"/>
                <a:t>)</a:t>
              </a:r>
              <a:r>
                <a:rPr kumimoji="1" lang="ja-JP" altLang="en-US" sz="2000" dirty="0"/>
                <a:t>なら</a:t>
              </a:r>
              <a:endParaRPr kumimoji="1" lang="en-US" altLang="ja-JP" sz="2000" dirty="0"/>
            </a:p>
            <a:p>
              <a:r>
                <a:rPr kumimoji="1" lang="ja-JP" altLang="en-US" sz="2000" dirty="0"/>
                <a:t>可能性を信じる</a:t>
              </a:r>
              <a:r>
                <a:rPr kumimoji="1" lang="en-US" altLang="ja-JP" sz="2000" dirty="0"/>
                <a:t>(</a:t>
              </a:r>
              <a:r>
                <a:rPr kumimoji="1" lang="ja-JP" altLang="en-US" sz="2000" dirty="0"/>
                <a:t>探索重視</a:t>
              </a:r>
              <a:r>
                <a:rPr kumimoji="1" lang="en-US" altLang="ja-JP" sz="2000" dirty="0"/>
                <a:t>)</a:t>
              </a:r>
              <a:r>
                <a:rPr kumimoji="1" lang="ja-JP" altLang="en-US" sz="2000" dirty="0"/>
                <a:t>なら</a:t>
              </a:r>
            </a:p>
          </p:txBody>
        </p:sp>
        <p:sp>
          <p:nvSpPr>
            <p:cNvPr id="18" name="楕円 17">
              <a:extLst>
                <a:ext uri="{FF2B5EF4-FFF2-40B4-BE49-F238E27FC236}">
                  <a16:creationId xmlns:a16="http://schemas.microsoft.com/office/drawing/2014/main" id="{E28A9955-8BDA-69FF-748B-1E65D7CF773E}"/>
                </a:ext>
              </a:extLst>
            </p:cNvPr>
            <p:cNvSpPr/>
            <p:nvPr/>
          </p:nvSpPr>
          <p:spPr>
            <a:xfrm>
              <a:off x="9324921" y="4023917"/>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DBD1FC67-1395-F283-4007-7CB78BB9E19F}"/>
                </a:ext>
              </a:extLst>
            </p:cNvPr>
            <p:cNvSpPr/>
            <p:nvPr/>
          </p:nvSpPr>
          <p:spPr>
            <a:xfrm>
              <a:off x="9324921" y="4332830"/>
              <a:ext cx="114300" cy="1143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65971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理論：ベイズ最適化</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1015663"/>
          </a:xfrm>
          <a:prstGeom prst="rect">
            <a:avLst/>
          </a:prstGeom>
          <a:noFill/>
        </p:spPr>
        <p:txBody>
          <a:bodyPr wrap="square" rtlCol="0">
            <a:spAutoFit/>
          </a:bodyPr>
          <a:lstStyle/>
          <a:p>
            <a:r>
              <a:rPr kumimoji="1" lang="ja-JP" altLang="en-US" sz="2000" dirty="0"/>
              <a:t>ガウス過程回帰によって</a:t>
            </a:r>
            <a:r>
              <a:rPr kumimoji="1" lang="en-US" altLang="ja-JP" sz="2000" dirty="0"/>
              <a:t>’</a:t>
            </a:r>
            <a:r>
              <a:rPr kumimoji="1" lang="ja-JP" altLang="en-US" sz="2000" dirty="0"/>
              <a:t>データがどんな関数に従っているのか</a:t>
            </a:r>
            <a:r>
              <a:rPr kumimoji="1" lang="en-US" altLang="ja-JP" sz="2000" dirty="0"/>
              <a:t>’</a:t>
            </a:r>
            <a:r>
              <a:rPr kumimoji="1" lang="ja-JP" altLang="en-US" sz="2000" dirty="0"/>
              <a:t>の予測ができる</a:t>
            </a:r>
            <a:endParaRPr kumimoji="1" lang="en-US" altLang="ja-JP" sz="2000" dirty="0"/>
          </a:p>
          <a:p>
            <a:pPr marL="342900" indent="-342900">
              <a:buFont typeface="Wingdings" panose="05000000000000000000" pitchFamily="2" charset="2"/>
              <a:buChar char="Ø"/>
            </a:pPr>
            <a:r>
              <a:rPr lang="ja-JP" altLang="en-US" sz="2000" b="1" u="sng" dirty="0"/>
              <a:t>‘次にどこを探すのか’</a:t>
            </a:r>
            <a:r>
              <a:rPr lang="ja-JP" altLang="en-US" sz="2000" dirty="0"/>
              <a:t>を決める手法が重要</a:t>
            </a:r>
            <a:endParaRPr lang="en-US" altLang="ja-JP" sz="2000" dirty="0"/>
          </a:p>
          <a:p>
            <a:endParaRPr kumimoji="1" lang="ja-JP" altLang="en-US" sz="2000" dirty="0"/>
          </a:p>
        </p:txBody>
      </p:sp>
      <p:pic>
        <p:nvPicPr>
          <p:cNvPr id="4" name="図 3">
            <a:extLst>
              <a:ext uri="{FF2B5EF4-FFF2-40B4-BE49-F238E27FC236}">
                <a16:creationId xmlns:a16="http://schemas.microsoft.com/office/drawing/2014/main" id="{6561C47B-CA6B-26DB-7478-6575DA01B931}"/>
              </a:ext>
            </a:extLst>
          </p:cNvPr>
          <p:cNvPicPr>
            <a:picLocks noChangeAspect="1"/>
          </p:cNvPicPr>
          <p:nvPr/>
        </p:nvPicPr>
        <p:blipFill rotWithShape="1">
          <a:blip r:embed="rId2">
            <a:extLst>
              <a:ext uri="{28A0092B-C50C-407E-A947-70E740481C1C}">
                <a14:useLocalDpi xmlns:a14="http://schemas.microsoft.com/office/drawing/2010/main" val="0"/>
              </a:ext>
            </a:extLst>
          </a:blip>
          <a:srcRect l="6695" t="10008" r="8170" b="3202"/>
          <a:stretch/>
        </p:blipFill>
        <p:spPr>
          <a:xfrm>
            <a:off x="2059700" y="2403006"/>
            <a:ext cx="4036300" cy="3086059"/>
          </a:xfrm>
          <a:prstGeom prst="rect">
            <a:avLst/>
          </a:prstGeom>
        </p:spPr>
      </p:pic>
      <p:sp>
        <p:nvSpPr>
          <p:cNvPr id="5" name="テキスト ボックス 4">
            <a:extLst>
              <a:ext uri="{FF2B5EF4-FFF2-40B4-BE49-F238E27FC236}">
                <a16:creationId xmlns:a16="http://schemas.microsoft.com/office/drawing/2014/main" id="{4029E3C5-D10F-5E81-EA55-799835F8A4E5}"/>
              </a:ext>
            </a:extLst>
          </p:cNvPr>
          <p:cNvSpPr txBox="1"/>
          <p:nvPr/>
        </p:nvSpPr>
        <p:spPr>
          <a:xfrm>
            <a:off x="3232685" y="5383110"/>
            <a:ext cx="2031325" cy="369332"/>
          </a:xfrm>
          <a:prstGeom prst="rect">
            <a:avLst/>
          </a:prstGeom>
          <a:noFill/>
        </p:spPr>
        <p:txBody>
          <a:bodyPr wrap="square" rtlCol="0">
            <a:spAutoFit/>
          </a:bodyPr>
          <a:lstStyle/>
          <a:p>
            <a:r>
              <a:rPr kumimoji="1" lang="ja-JP" altLang="en-US" dirty="0"/>
              <a:t>入力パラメーター</a:t>
            </a:r>
          </a:p>
        </p:txBody>
      </p:sp>
      <p:grpSp>
        <p:nvGrpSpPr>
          <p:cNvPr id="6" name="グループ化 5">
            <a:extLst>
              <a:ext uri="{FF2B5EF4-FFF2-40B4-BE49-F238E27FC236}">
                <a16:creationId xmlns:a16="http://schemas.microsoft.com/office/drawing/2014/main" id="{E31D3DD2-AD73-0439-E6C2-FFB2B2C94C77}"/>
              </a:ext>
            </a:extLst>
          </p:cNvPr>
          <p:cNvGrpSpPr/>
          <p:nvPr/>
        </p:nvGrpSpPr>
        <p:grpSpPr>
          <a:xfrm>
            <a:off x="3181885" y="4866025"/>
            <a:ext cx="3627688" cy="430887"/>
            <a:chOff x="1706256" y="4408139"/>
            <a:chExt cx="3627688" cy="430887"/>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561F8E8-9774-5BCF-44BD-6DA113169EE3}"/>
                    </a:ext>
                  </a:extLst>
                </p:cNvPr>
                <p:cNvSpPr txBox="1"/>
                <p:nvPr/>
              </p:nvSpPr>
              <p:spPr>
                <a:xfrm>
                  <a:off x="2215302" y="4408139"/>
                  <a:ext cx="3118642" cy="430887"/>
                </a:xfrm>
                <a:prstGeom prst="rect">
                  <a:avLst/>
                </a:prstGeom>
                <a:noFill/>
              </p:spPr>
              <p:txBody>
                <a:bodyPr wrap="square" rtlCol="0">
                  <a:spAutoFit/>
                </a:bodyPr>
                <a:lstStyle/>
                <a:p>
                  <a:r>
                    <a:rPr kumimoji="1" lang="en-US" altLang="ja-JP" sz="2200" dirty="0">
                      <a:latin typeface="Times New Roman" panose="02020603050405020304" pitchFamily="18" charset="0"/>
                      <a:cs typeface="Times New Roman" panose="02020603050405020304" pitchFamily="18" charset="0"/>
                    </a:rPr>
                    <a:t>Mean</a:t>
                  </a:r>
                  <a:r>
                    <a:rPr kumimoji="1" lang="en-US" altLang="ja-JP" sz="2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kumimoji="1" lang="en-US" altLang="ja-JP" sz="2200" b="0" i="0" smtClean="0">
                          <a:solidFill>
                            <a:schemeClr val="tx1"/>
                          </a:solidFill>
                          <a:latin typeface="Cambria Math" panose="02040503050406030204" pitchFamily="18" charset="0"/>
                          <a:cs typeface="Times New Roman" panose="02020603050405020304" pitchFamily="18" charset="0"/>
                        </a:rPr>
                        <m:t>4</m:t>
                      </m:r>
                      <m:r>
                        <a:rPr kumimoji="1" lang="ja-JP" altLang="en-US" sz="2200" i="1" smtClean="0">
                          <a:solidFill>
                            <a:schemeClr val="tx1"/>
                          </a:solidFill>
                          <a:latin typeface="Cambria Math" panose="02040503050406030204" pitchFamily="18" charset="0"/>
                          <a:cs typeface="Times New Roman" panose="02020603050405020304" pitchFamily="18" charset="0"/>
                        </a:rPr>
                        <m:t>𝜎</m:t>
                      </m:r>
                    </m:oMath>
                  </a14:m>
                  <a:endParaRPr kumimoji="1" lang="en-US" altLang="ja-JP" sz="2200" dirty="0">
                    <a:latin typeface="Times New Roman" panose="02020603050405020304" pitchFamily="18" charset="0"/>
                    <a:cs typeface="Times New Roman" panose="02020603050405020304" pitchFamily="18" charset="0"/>
                  </a:endParaRPr>
                </a:p>
              </p:txBody>
            </p:sp>
          </mc:Choice>
          <mc:Fallback xmlns="">
            <p:sp>
              <p:nvSpPr>
                <p:cNvPr id="7" name="テキスト ボックス 6">
                  <a:extLst>
                    <a:ext uri="{FF2B5EF4-FFF2-40B4-BE49-F238E27FC236}">
                      <a16:creationId xmlns:a16="http://schemas.microsoft.com/office/drawing/2014/main" id="{B561F8E8-9774-5BCF-44BD-6DA113169EE3}"/>
                    </a:ext>
                  </a:extLst>
                </p:cNvPr>
                <p:cNvSpPr txBox="1">
                  <a:spLocks noRot="1" noChangeAspect="1" noMove="1" noResize="1" noEditPoints="1" noAdjustHandles="1" noChangeArrowheads="1" noChangeShapeType="1" noTextEdit="1"/>
                </p:cNvSpPr>
                <p:nvPr/>
              </p:nvSpPr>
              <p:spPr>
                <a:xfrm>
                  <a:off x="2215302" y="4408139"/>
                  <a:ext cx="3118642" cy="430887"/>
                </a:xfrm>
                <a:prstGeom prst="rect">
                  <a:avLst/>
                </a:prstGeom>
                <a:blipFill>
                  <a:blip r:embed="rId3"/>
                  <a:stretch>
                    <a:fillRect l="-2539" t="-9859" b="-2816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A48CFD76-8BFC-3C7C-9387-64F33E787981}"/>
                </a:ext>
              </a:extLst>
            </p:cNvPr>
            <p:cNvCxnSpPr/>
            <p:nvPr/>
          </p:nvCxnSpPr>
          <p:spPr>
            <a:xfrm>
              <a:off x="1706256" y="4609704"/>
              <a:ext cx="395926" cy="0"/>
            </a:xfrm>
            <a:prstGeom prst="line">
              <a:avLst/>
            </a:prstGeom>
            <a:ln w="28575">
              <a:solidFill>
                <a:srgbClr val="1755F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26C34B9-0617-9982-CC63-DD305EF79E62}"/>
                </a:ext>
              </a:extLst>
            </p:cNvPr>
            <p:cNvCxnSpPr/>
            <p:nvPr/>
          </p:nvCxnSpPr>
          <p:spPr>
            <a:xfrm>
              <a:off x="3660649" y="4642183"/>
              <a:ext cx="395926"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91C44B55-0DD5-2ECA-8B64-AECF51C76501}"/>
              </a:ext>
            </a:extLst>
          </p:cNvPr>
          <p:cNvSpPr txBox="1"/>
          <p:nvPr/>
        </p:nvSpPr>
        <p:spPr>
          <a:xfrm rot="16200000">
            <a:off x="1570049" y="3592614"/>
            <a:ext cx="954107" cy="400110"/>
          </a:xfrm>
          <a:prstGeom prst="rect">
            <a:avLst/>
          </a:prstGeom>
          <a:noFill/>
        </p:spPr>
        <p:txBody>
          <a:bodyPr wrap="none" rtlCol="0">
            <a:spAutoFit/>
          </a:bodyPr>
          <a:lstStyle/>
          <a:p>
            <a:r>
              <a:rPr kumimoji="1" lang="ja-JP" altLang="en-US" sz="2000" dirty="0"/>
              <a:t>測定値</a:t>
            </a:r>
          </a:p>
        </p:txBody>
      </p:sp>
      <p:sp>
        <p:nvSpPr>
          <p:cNvPr id="11" name="楕円 10">
            <a:extLst>
              <a:ext uri="{FF2B5EF4-FFF2-40B4-BE49-F238E27FC236}">
                <a16:creationId xmlns:a16="http://schemas.microsoft.com/office/drawing/2014/main" id="{F5359269-40E7-1FC8-C60E-45B7A949C899}"/>
              </a:ext>
            </a:extLst>
          </p:cNvPr>
          <p:cNvSpPr/>
          <p:nvPr/>
        </p:nvSpPr>
        <p:spPr>
          <a:xfrm>
            <a:off x="3370323" y="3900062"/>
            <a:ext cx="114300" cy="1143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608CC702-42E9-F7A4-579D-6DA322BAF54C}"/>
              </a:ext>
            </a:extLst>
          </p:cNvPr>
          <p:cNvSpPr/>
          <p:nvPr/>
        </p:nvSpPr>
        <p:spPr>
          <a:xfrm>
            <a:off x="5012698" y="4344871"/>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5C8B5BAE-9F5B-4912-B513-9B1418E8BF17}"/>
              </a:ext>
            </a:extLst>
          </p:cNvPr>
          <p:cNvGrpSpPr/>
          <p:nvPr/>
        </p:nvGrpSpPr>
        <p:grpSpPr>
          <a:xfrm>
            <a:off x="6569154" y="3561837"/>
            <a:ext cx="3848842" cy="707886"/>
            <a:chOff x="5590379" y="3900062"/>
            <a:chExt cx="3848842" cy="707886"/>
          </a:xfrm>
        </p:grpSpPr>
        <p:sp>
          <p:nvSpPr>
            <p:cNvPr id="17" name="テキスト ボックス 16">
              <a:extLst>
                <a:ext uri="{FF2B5EF4-FFF2-40B4-BE49-F238E27FC236}">
                  <a16:creationId xmlns:a16="http://schemas.microsoft.com/office/drawing/2014/main" id="{B46FAE7C-9136-7419-AA73-B424E5C08138}"/>
                </a:ext>
              </a:extLst>
            </p:cNvPr>
            <p:cNvSpPr txBox="1"/>
            <p:nvPr/>
          </p:nvSpPr>
          <p:spPr>
            <a:xfrm>
              <a:off x="5590379" y="3900062"/>
              <a:ext cx="3779661" cy="707886"/>
            </a:xfrm>
            <a:prstGeom prst="rect">
              <a:avLst/>
            </a:prstGeom>
            <a:noFill/>
          </p:spPr>
          <p:txBody>
            <a:bodyPr wrap="square" rtlCol="0">
              <a:spAutoFit/>
            </a:bodyPr>
            <a:lstStyle/>
            <a:p>
              <a:r>
                <a:rPr kumimoji="1" lang="ja-JP" altLang="en-US" sz="2000" dirty="0"/>
                <a:t>予測値を信じる</a:t>
              </a:r>
              <a:r>
                <a:rPr kumimoji="1" lang="en-US" altLang="ja-JP" sz="2000" dirty="0"/>
                <a:t>(</a:t>
              </a:r>
              <a:r>
                <a:rPr kumimoji="1" lang="ja-JP" altLang="en-US" sz="2000" dirty="0"/>
                <a:t>活用重視</a:t>
              </a:r>
              <a:r>
                <a:rPr kumimoji="1" lang="en-US" altLang="ja-JP" sz="2000" dirty="0"/>
                <a:t>)</a:t>
              </a:r>
              <a:r>
                <a:rPr kumimoji="1" lang="ja-JP" altLang="en-US" sz="2000" dirty="0"/>
                <a:t>なら</a:t>
              </a:r>
              <a:endParaRPr kumimoji="1" lang="en-US" altLang="ja-JP" sz="2000" dirty="0"/>
            </a:p>
            <a:p>
              <a:r>
                <a:rPr kumimoji="1" lang="ja-JP" altLang="en-US" sz="2000" dirty="0"/>
                <a:t>可能性を信じる</a:t>
              </a:r>
              <a:r>
                <a:rPr kumimoji="1" lang="en-US" altLang="ja-JP" sz="2000" dirty="0"/>
                <a:t>(</a:t>
              </a:r>
              <a:r>
                <a:rPr kumimoji="1" lang="ja-JP" altLang="en-US" sz="2000" dirty="0"/>
                <a:t>探索重視</a:t>
              </a:r>
              <a:r>
                <a:rPr kumimoji="1" lang="en-US" altLang="ja-JP" sz="2000" dirty="0"/>
                <a:t>)</a:t>
              </a:r>
              <a:r>
                <a:rPr kumimoji="1" lang="ja-JP" altLang="en-US" sz="2000" dirty="0"/>
                <a:t>なら</a:t>
              </a:r>
            </a:p>
          </p:txBody>
        </p:sp>
        <p:sp>
          <p:nvSpPr>
            <p:cNvPr id="18" name="楕円 17">
              <a:extLst>
                <a:ext uri="{FF2B5EF4-FFF2-40B4-BE49-F238E27FC236}">
                  <a16:creationId xmlns:a16="http://schemas.microsoft.com/office/drawing/2014/main" id="{E28A9955-8BDA-69FF-748B-1E65D7CF773E}"/>
                </a:ext>
              </a:extLst>
            </p:cNvPr>
            <p:cNvSpPr/>
            <p:nvPr/>
          </p:nvSpPr>
          <p:spPr>
            <a:xfrm>
              <a:off x="9324921" y="4023917"/>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DBD1FC67-1395-F283-4007-7CB78BB9E19F}"/>
                </a:ext>
              </a:extLst>
            </p:cNvPr>
            <p:cNvSpPr/>
            <p:nvPr/>
          </p:nvSpPr>
          <p:spPr>
            <a:xfrm>
              <a:off x="9324921" y="4332830"/>
              <a:ext cx="114300" cy="1143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5A8717CF-6CE6-0891-92ED-0AF38923A330}"/>
              </a:ext>
            </a:extLst>
          </p:cNvPr>
          <p:cNvSpPr txBox="1"/>
          <p:nvPr/>
        </p:nvSpPr>
        <p:spPr>
          <a:xfrm>
            <a:off x="838200" y="5812704"/>
            <a:ext cx="10813610" cy="400110"/>
          </a:xfrm>
          <a:prstGeom prst="rect">
            <a:avLst/>
          </a:prstGeom>
          <a:noFill/>
        </p:spPr>
        <p:txBody>
          <a:bodyPr wrap="square" rtlCol="0">
            <a:spAutoFit/>
          </a:bodyPr>
          <a:lstStyle/>
          <a:p>
            <a:pPr algn="ctr"/>
            <a:r>
              <a:rPr kumimoji="1" lang="ja-JP" altLang="en-US" sz="2000" dirty="0"/>
              <a:t>次にどこを探すかを決める関数を</a:t>
            </a:r>
            <a:r>
              <a:rPr kumimoji="1" lang="en-US" altLang="ja-JP" sz="2000" b="1" dirty="0">
                <a:highlight>
                  <a:srgbClr val="FFFF00"/>
                </a:highlight>
                <a:latin typeface="Times New Roman" panose="02020603050405020304" pitchFamily="18" charset="0"/>
                <a:cs typeface="Times New Roman" panose="02020603050405020304" pitchFamily="18" charset="0"/>
              </a:rPr>
              <a:t>’</a:t>
            </a:r>
            <a:r>
              <a:rPr kumimoji="1" lang="ja-JP" altLang="en-US" sz="2000" b="1" dirty="0">
                <a:highlight>
                  <a:srgbClr val="FFFF00"/>
                </a:highlight>
                <a:latin typeface="Times New Roman" panose="02020603050405020304" pitchFamily="18" charset="0"/>
                <a:cs typeface="Times New Roman" panose="02020603050405020304" pitchFamily="18" charset="0"/>
              </a:rPr>
              <a:t>獲得関数</a:t>
            </a:r>
            <a:r>
              <a:rPr kumimoji="1" lang="en-US" altLang="ja-JP" sz="2000" b="1" dirty="0">
                <a:highlight>
                  <a:srgbClr val="FFFF00"/>
                </a:highlight>
                <a:latin typeface="Times New Roman" panose="02020603050405020304" pitchFamily="18" charset="0"/>
                <a:cs typeface="Times New Roman" panose="02020603050405020304" pitchFamily="18" charset="0"/>
              </a:rPr>
              <a:t>(Acquisition function)’</a:t>
            </a:r>
            <a:r>
              <a:rPr kumimoji="1" lang="ja-JP" altLang="en-US" sz="2000" dirty="0"/>
              <a:t>と呼ぶ</a:t>
            </a:r>
          </a:p>
        </p:txBody>
      </p:sp>
    </p:spTree>
    <p:extLst>
      <p:ext uri="{BB962C8B-B14F-4D97-AF65-F5344CB8AC3E}">
        <p14:creationId xmlns:p14="http://schemas.microsoft.com/office/powerpoint/2010/main" val="1974372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本講演の目的</a:t>
            </a:r>
          </a:p>
        </p:txBody>
      </p:sp>
      <p:sp>
        <p:nvSpPr>
          <p:cNvPr id="4" name="テキスト ボックス 3">
            <a:extLst>
              <a:ext uri="{FF2B5EF4-FFF2-40B4-BE49-F238E27FC236}">
                <a16:creationId xmlns:a16="http://schemas.microsoft.com/office/drawing/2014/main" id="{1EA2524F-C39B-6F64-D896-967A29603173}"/>
              </a:ext>
            </a:extLst>
          </p:cNvPr>
          <p:cNvSpPr txBox="1"/>
          <p:nvPr/>
        </p:nvSpPr>
        <p:spPr>
          <a:xfrm>
            <a:off x="838200" y="1602463"/>
            <a:ext cx="10813610" cy="4708981"/>
          </a:xfrm>
          <a:prstGeom prst="rect">
            <a:avLst/>
          </a:prstGeom>
          <a:noFill/>
        </p:spPr>
        <p:txBody>
          <a:bodyPr wrap="square" rtlCol="0">
            <a:spAutoFit/>
          </a:bodyPr>
          <a:lstStyle/>
          <a:p>
            <a:pPr marL="342900" indent="-342900">
              <a:buFont typeface="Arial" panose="020B0604020202020204" pitchFamily="34" charset="0"/>
              <a:buChar char="•"/>
            </a:pPr>
            <a:r>
              <a:rPr lang="ja-JP" altLang="en-US" sz="2000" u="sng" dirty="0">
                <a:highlight>
                  <a:srgbClr val="FFFF00"/>
                </a:highlight>
              </a:rPr>
              <a:t>ベイズ最適化を使用する上で必要な理論と知識を</a:t>
            </a:r>
            <a:endParaRPr lang="en-US" altLang="ja-JP" sz="2000" u="sng" dirty="0">
              <a:highlight>
                <a:srgbClr val="FFFF00"/>
              </a:highlight>
            </a:endParaRPr>
          </a:p>
          <a:p>
            <a:pPr marL="342900" indent="-342900">
              <a:buFont typeface="Arial" panose="020B0604020202020204" pitchFamily="34" charset="0"/>
              <a:buChar char="•"/>
            </a:pPr>
            <a:endParaRPr lang="en-US" altLang="ja-JP" sz="2000" dirty="0"/>
          </a:p>
          <a:p>
            <a:pPr algn="ctr"/>
            <a:r>
              <a:rPr lang="ja-JP" altLang="en-US" sz="2000" dirty="0"/>
              <a:t>既存のライブラリを動作させられれば実用可能</a:t>
            </a:r>
            <a:endParaRPr lang="en-US" altLang="ja-JP" sz="2000" dirty="0"/>
          </a:p>
          <a:p>
            <a:pPr marL="342900" indent="-342900" algn="ctr">
              <a:buFont typeface="Wingdings" panose="05000000000000000000" pitchFamily="2" charset="2"/>
              <a:buChar char="Ø"/>
            </a:pPr>
            <a:r>
              <a:rPr lang="en-US" altLang="ja-JP" sz="2000" b="1" u="sng" dirty="0"/>
              <a:t>0</a:t>
            </a:r>
            <a:r>
              <a:rPr lang="ja-JP" altLang="en-US" sz="2000" b="1" u="sng" dirty="0"/>
              <a:t>から自作できるほど完全に理論を理解することが目的ではない</a:t>
            </a:r>
            <a:endParaRPr lang="en-US" altLang="ja-JP" sz="2000" b="1" u="sng" dirty="0"/>
          </a:p>
          <a:p>
            <a:pPr marL="342900" indent="-342900">
              <a:buFont typeface="Arial" panose="020B0604020202020204" pitchFamily="34" charset="0"/>
              <a:buChar char="•"/>
            </a:pPr>
            <a:endParaRPr kumimoji="1" lang="en-US" altLang="ja-JP" sz="2000" dirty="0"/>
          </a:p>
          <a:p>
            <a:pPr marL="342900" indent="-342900">
              <a:buFont typeface="Arial" panose="020B0604020202020204" pitchFamily="34" charset="0"/>
              <a:buChar char="•"/>
            </a:pPr>
            <a:endParaRPr kumimoji="1" lang="en-US" altLang="ja-JP" sz="2000" dirty="0"/>
          </a:p>
          <a:p>
            <a:pPr marL="914400" lvl="1" indent="-457200">
              <a:buFont typeface="+mj-lt"/>
              <a:buAutoNum type="arabicPeriod"/>
            </a:pPr>
            <a:r>
              <a:rPr lang="ja-JP" altLang="en-US" sz="2000" dirty="0"/>
              <a:t>国内外での活用例</a:t>
            </a:r>
            <a:r>
              <a:rPr lang="en-US" altLang="ja-JP" sz="2000" dirty="0"/>
              <a:t>	</a:t>
            </a:r>
            <a:r>
              <a:rPr lang="ja-JP" altLang="en-US" sz="2000" dirty="0"/>
              <a:t>活用可能な状況・逆に活用が困難な状況の参考に</a:t>
            </a:r>
            <a:endParaRPr lang="en-US" altLang="ja-JP" sz="2000" dirty="0"/>
          </a:p>
          <a:p>
            <a:pPr marL="914400" lvl="1" indent="-457200">
              <a:buFont typeface="+mj-lt"/>
              <a:buAutoNum type="arabicPeriod"/>
            </a:pPr>
            <a:endParaRPr lang="en-US" altLang="ja-JP" sz="1000" dirty="0"/>
          </a:p>
          <a:p>
            <a:pPr marL="914400" lvl="1" indent="-457200">
              <a:buFont typeface="+mj-lt"/>
              <a:buAutoNum type="arabicPeriod"/>
            </a:pPr>
            <a:r>
              <a:rPr lang="ja-JP" altLang="en-US" sz="2000" dirty="0"/>
              <a:t>理論的なお話</a:t>
            </a:r>
            <a:endParaRPr lang="en-US" altLang="ja-JP" sz="2000" dirty="0"/>
          </a:p>
          <a:p>
            <a:pPr marL="1371600" lvl="2" indent="-457200">
              <a:buFont typeface="Arial" panose="020B0604020202020204" pitchFamily="34" charset="0"/>
              <a:buChar char="•"/>
            </a:pPr>
            <a:r>
              <a:rPr lang="ja-JP" altLang="en-US" sz="2000" dirty="0"/>
              <a:t>ガウス過程回帰</a:t>
            </a:r>
            <a:r>
              <a:rPr lang="en-US" altLang="ja-JP" sz="2000" dirty="0"/>
              <a:t>	</a:t>
            </a:r>
            <a:r>
              <a:rPr lang="ja-JP" altLang="en-US" sz="2000" dirty="0"/>
              <a:t>確率的な予測モデル</a:t>
            </a:r>
            <a:endParaRPr lang="en-US" altLang="ja-JP" sz="2000" dirty="0"/>
          </a:p>
          <a:p>
            <a:pPr marL="1371600" lvl="2" indent="-457200">
              <a:buFont typeface="Arial" panose="020B0604020202020204" pitchFamily="34" charset="0"/>
              <a:buChar char="•"/>
            </a:pPr>
            <a:r>
              <a:rPr lang="ja-JP" altLang="en-US" sz="2000" dirty="0"/>
              <a:t>最適化</a:t>
            </a:r>
            <a:r>
              <a:rPr lang="en-US" altLang="ja-JP" sz="2000" dirty="0"/>
              <a:t>		</a:t>
            </a:r>
            <a:r>
              <a:rPr lang="ja-JP" altLang="en-US" sz="2000" dirty="0"/>
              <a:t>測定点の決め方</a:t>
            </a:r>
            <a:endParaRPr lang="en-US" altLang="ja-JP" sz="1000" dirty="0"/>
          </a:p>
          <a:p>
            <a:pPr marL="914400" lvl="1" indent="-457200">
              <a:buFont typeface="+mj-lt"/>
              <a:buAutoNum type="arabicPeriod"/>
            </a:pPr>
            <a:endParaRPr lang="en-US" altLang="ja-JP" sz="1000" dirty="0"/>
          </a:p>
          <a:p>
            <a:pPr marL="914400" lvl="1" indent="-457200">
              <a:buFont typeface="+mj-lt"/>
              <a:buAutoNum type="arabicPeriod"/>
            </a:pPr>
            <a:r>
              <a:rPr lang="ja-JP" altLang="en-US" sz="2000" dirty="0"/>
              <a:t>実践</a:t>
            </a:r>
            <a:r>
              <a:rPr lang="en-US" altLang="ja-JP" sz="2000" dirty="0"/>
              <a:t>			</a:t>
            </a:r>
            <a:r>
              <a:rPr lang="en-US" altLang="ja-JP" sz="2000" dirty="0" err="1"/>
              <a:t>GPyOpt</a:t>
            </a:r>
            <a:r>
              <a:rPr lang="ja-JP" altLang="en-US" sz="2000" dirty="0"/>
              <a:t>というライブラリを使ったチュートリアル</a:t>
            </a:r>
            <a:endParaRPr lang="en-US" altLang="ja-JP" sz="2000" dirty="0"/>
          </a:p>
          <a:p>
            <a:pPr marL="342900" indent="-342900">
              <a:buFont typeface="Arial" panose="020B0604020202020204" pitchFamily="34" charset="0"/>
              <a:buChar char="•"/>
            </a:pPr>
            <a:endParaRPr kumimoji="1" lang="en-US" altLang="ja-JP" sz="2000" dirty="0"/>
          </a:p>
          <a:p>
            <a:pPr marL="342900" indent="-342900">
              <a:buFont typeface="Arial" panose="020B0604020202020204" pitchFamily="34" charset="0"/>
              <a:buChar char="•"/>
            </a:pPr>
            <a:endParaRPr lang="en-US" altLang="ja-JP" sz="2000" dirty="0"/>
          </a:p>
          <a:p>
            <a:pPr algn="ctr"/>
            <a:r>
              <a:rPr kumimoji="1" lang="ja-JP" altLang="en-US" sz="2000" b="1" dirty="0"/>
              <a:t>全体的に文字が多いですがご容赦ください。</a:t>
            </a:r>
          </a:p>
        </p:txBody>
      </p:sp>
    </p:spTree>
    <p:extLst>
      <p:ext uri="{BB962C8B-B14F-4D97-AF65-F5344CB8AC3E}">
        <p14:creationId xmlns:p14="http://schemas.microsoft.com/office/powerpoint/2010/main" val="4234905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a:t>
            </a:r>
            <a:r>
              <a:rPr lang="ja-JP" altLang="en-US" sz="2800" dirty="0"/>
              <a:t>ベイズ最適化</a:t>
            </a:r>
            <a:endParaRPr kumimoji="1" lang="ja-JP" altLang="en-US" sz="2800" dirty="0"/>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4862870"/>
          </a:xfrm>
          <a:prstGeom prst="rect">
            <a:avLst/>
          </a:prstGeom>
          <a:noFill/>
        </p:spPr>
        <p:txBody>
          <a:bodyPr wrap="square" rtlCol="0">
            <a:spAutoFit/>
          </a:bodyPr>
          <a:lstStyle/>
          <a:p>
            <a:r>
              <a:rPr kumimoji="1" lang="ja-JP" altLang="en-US" sz="2000" dirty="0">
                <a:latin typeface="Times New Roman" panose="02020603050405020304" pitchFamily="18" charset="0"/>
                <a:cs typeface="Times New Roman" panose="02020603050405020304" pitchFamily="18" charset="0"/>
              </a:rPr>
              <a:t>獲得関数一例</a:t>
            </a:r>
            <a:endParaRPr kumimoji="1" lang="en-US" altLang="ja-JP" sz="2000" dirty="0">
              <a:latin typeface="Times New Roman" panose="02020603050405020304" pitchFamily="18" charset="0"/>
              <a:cs typeface="Times New Roman" panose="02020603050405020304" pitchFamily="18" charset="0"/>
            </a:endParaRPr>
          </a:p>
          <a:p>
            <a:endParaRPr lang="en-US" altLang="ja-JP" sz="1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ja-JP" sz="2000" dirty="0">
                <a:latin typeface="Times New Roman" panose="02020603050405020304" pitchFamily="18" charset="0"/>
                <a:cs typeface="Times New Roman" panose="02020603050405020304" pitchFamily="18" charset="0"/>
              </a:rPr>
              <a:t>Probability of Improvement (PI)</a:t>
            </a: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‘改善する確率’が最も高いパラメーターを次の実験として選ぶ</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活用重視の傾向が強い</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ja-JP" sz="2000" dirty="0">
                <a:latin typeface="Times New Roman" panose="02020603050405020304" pitchFamily="18" charset="0"/>
                <a:cs typeface="Times New Roman" panose="02020603050405020304" pitchFamily="18" charset="0"/>
              </a:rPr>
              <a:t>Expected Improvement (EI)</a:t>
            </a: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‘改善の期待値’が最も高いパラメーターを次の実験として選ぶ</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ja-JP" sz="2000" dirty="0">
                <a:latin typeface="Times New Roman" panose="02020603050405020304" pitchFamily="18" charset="0"/>
                <a:cs typeface="Times New Roman" panose="02020603050405020304" pitchFamily="18" charset="0"/>
              </a:rPr>
              <a:t>PI</a:t>
            </a:r>
            <a:r>
              <a:rPr lang="ja-JP" altLang="en-US" sz="2000" dirty="0">
                <a:latin typeface="Times New Roman" panose="02020603050405020304" pitchFamily="18" charset="0"/>
                <a:cs typeface="Times New Roman" panose="02020603050405020304" pitchFamily="18" charset="0"/>
              </a:rPr>
              <a:t>と比べ、探索を行う傾向が強い</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それでもまだ活用重視という意見もある</a:t>
            </a:r>
            <a:r>
              <a:rPr lang="en-US" altLang="ja-JP" sz="20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ja-JP" sz="2000" dirty="0">
                <a:latin typeface="Times New Roman" panose="02020603050405020304" pitchFamily="18" charset="0"/>
                <a:cs typeface="Times New Roman" panose="02020603050405020304" pitchFamily="18" charset="0"/>
              </a:rPr>
              <a:t>Lower Confidence Bound (LCB)	or	Upper Confidence Bound (UCB)</a:t>
            </a: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‘分散を含めた値’を判断基準として次の実験として選ぶ</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この三つの中では最も探索を重視する</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ハイパーパラメーター</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人が決めるパラメーター</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によって探索と活用のバランスを変えられる</a:t>
            </a:r>
            <a:endParaRPr lang="en-US" altLang="ja-JP" sz="2000" dirty="0">
              <a:latin typeface="Times New Roman" panose="02020603050405020304" pitchFamily="18" charset="0"/>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81098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en-US" altLang="ja-JP" sz="2800" dirty="0">
                <a:latin typeface="Times New Roman" panose="02020603050405020304" pitchFamily="18" charset="0"/>
                <a:cs typeface="Times New Roman" panose="02020603050405020304" pitchFamily="18" charset="0"/>
              </a:rPr>
              <a:t>Probability of Improvement (PI)</a:t>
            </a:r>
            <a:endParaRPr kumimoji="1" lang="ja-JP"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647697" y="5226784"/>
                <a:ext cx="6102427" cy="1631216"/>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改善する確率</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を指標に方針を決定する</a:t>
                </a:r>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ja-JP" altLang="en-US" sz="2000" i="1" smtClean="0">
                              <a:latin typeface="Cambria Math" panose="02040503050406030204" pitchFamily="18" charset="0"/>
                              <a:cs typeface="Times New Roman" panose="02020603050405020304" pitchFamily="18" charset="0"/>
                            </a:rPr>
                            <m:t>𝛼</m:t>
                          </m:r>
                        </m:e>
                        <m:sub>
                          <m:r>
                            <a:rPr lang="en-US" altLang="ja-JP" sz="2000" b="0" i="1" smtClean="0">
                              <a:latin typeface="Cambria Math" panose="02040503050406030204" pitchFamily="18" charset="0"/>
                              <a:cs typeface="Times New Roman" panose="02020603050405020304" pitchFamily="18" charset="0"/>
                            </a:rPr>
                            <m:t>𝑃𝐼</m:t>
                          </m:r>
                        </m:sub>
                      </m:sSub>
                      <m:r>
                        <a:rPr lang="en-US" altLang="ja-JP" sz="2000" b="0" i="1" smtClean="0">
                          <a:latin typeface="Cambria Math" panose="02040503050406030204" pitchFamily="18" charset="0"/>
                          <a:cs typeface="Times New Roman" panose="02020603050405020304" pitchFamily="18" charset="0"/>
                        </a:rPr>
                        <m:t>=</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ℙ</m:t>
                      </m:r>
                      <m:d>
                        <m:dPr>
                          <m:begChr m:val="["/>
                          <m:endChr m:val="]"/>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e>
                      </m:d>
                    </m:oMath>
                    <m:oMath xmlns:m="http://schemas.openxmlformats.org/officeDocument/2006/math">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ja-JP" sz="2000" b="0" i="0" smtClean="0">
                          <a:latin typeface="Cambria Math" panose="02040503050406030204" pitchFamily="18" charset="0"/>
                          <a:ea typeface="Cambria Math" panose="02040503050406030204" pitchFamily="18" charset="0"/>
                          <a:cs typeface="Times New Roman" panose="02020603050405020304" pitchFamily="18" charset="0"/>
                        </a:rPr>
                        <m:t>min</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647697" y="5226784"/>
                <a:ext cx="6102427" cy="1631216"/>
              </a:xfrm>
              <a:prstGeom prst="rect">
                <a:avLst/>
              </a:prstGeom>
              <a:blipFill>
                <a:blip r:embed="rId2"/>
                <a:stretch>
                  <a:fillRect l="-999" t="-2239"/>
                </a:stretch>
              </a:blipFill>
            </p:spPr>
            <p:txBody>
              <a:bodyPr/>
              <a:lstStyle/>
              <a:p>
                <a:r>
                  <a:rPr lang="ja-JP" altLang="en-US">
                    <a:noFill/>
                  </a:rPr>
                  <a:t> </a:t>
                </a:r>
              </a:p>
            </p:txBody>
          </p:sp>
        </mc:Fallback>
      </mc:AlternateContent>
      <p:grpSp>
        <p:nvGrpSpPr>
          <p:cNvPr id="11" name="グループ化 10">
            <a:extLst>
              <a:ext uri="{FF2B5EF4-FFF2-40B4-BE49-F238E27FC236}">
                <a16:creationId xmlns:a16="http://schemas.microsoft.com/office/drawing/2014/main" id="{FB947175-657C-2A0C-129B-AA5EBFCFC465}"/>
              </a:ext>
            </a:extLst>
          </p:cNvPr>
          <p:cNvGrpSpPr/>
          <p:nvPr/>
        </p:nvGrpSpPr>
        <p:grpSpPr>
          <a:xfrm>
            <a:off x="7611533" y="1802518"/>
            <a:ext cx="2557282" cy="4453358"/>
            <a:chOff x="6476796" y="1802518"/>
            <a:chExt cx="2557282" cy="4453358"/>
          </a:xfrm>
        </p:grpSpPr>
        <p:pic>
          <p:nvPicPr>
            <p:cNvPr id="7" name="図 6" descr="グラフ, 折れ線グラフ&#10;&#10;自動的に生成された説明">
              <a:extLst>
                <a:ext uri="{FF2B5EF4-FFF2-40B4-BE49-F238E27FC236}">
                  <a16:creationId xmlns:a16="http://schemas.microsoft.com/office/drawing/2014/main" id="{D092229A-43B8-6180-EF65-51BD3FCF4F48}"/>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11157" t="22076" r="9212" b="8385"/>
            <a:stretch/>
          </p:blipFill>
          <p:spPr>
            <a:xfrm rot="5400000">
              <a:off x="5806742" y="3028540"/>
              <a:ext cx="3900218" cy="2554454"/>
            </a:xfrm>
            <a:prstGeom prst="rect">
              <a:avLst/>
            </a:prstGeom>
          </p:spPr>
        </p:pic>
        <p:cxnSp>
          <p:nvCxnSpPr>
            <p:cNvPr id="9" name="直線コネクタ 8">
              <a:extLst>
                <a:ext uri="{FF2B5EF4-FFF2-40B4-BE49-F238E27FC236}">
                  <a16:creationId xmlns:a16="http://schemas.microsoft.com/office/drawing/2014/main" id="{6F7681CE-EC5E-3398-2F6C-500952DEB145}"/>
                </a:ext>
              </a:extLst>
            </p:cNvPr>
            <p:cNvCxnSpPr>
              <a:cxnSpLocks/>
              <a:stCxn id="35" idx="19"/>
            </p:cNvCxnSpPr>
            <p:nvPr/>
          </p:nvCxnSpPr>
          <p:spPr>
            <a:xfrm flipV="1">
              <a:off x="6476796" y="1802518"/>
              <a:ext cx="1122" cy="439084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13" name="直線コネクタ 12">
            <a:extLst>
              <a:ext uri="{FF2B5EF4-FFF2-40B4-BE49-F238E27FC236}">
                <a16:creationId xmlns:a16="http://schemas.microsoft.com/office/drawing/2014/main" id="{3BC14AD3-59FF-3C2A-67EF-2A9741DD8BDA}"/>
              </a:ext>
            </a:extLst>
          </p:cNvPr>
          <p:cNvCxnSpPr>
            <a:cxnSpLocks/>
          </p:cNvCxnSpPr>
          <p:nvPr/>
        </p:nvCxnSpPr>
        <p:spPr>
          <a:xfrm>
            <a:off x="7610950" y="4694668"/>
            <a:ext cx="313980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81FCE25-770A-4C1D-AE92-8D512E054521}"/>
                  </a:ext>
                </a:extLst>
              </p:cNvPr>
              <p:cNvSpPr txBox="1"/>
              <p:nvPr/>
            </p:nvSpPr>
            <p:spPr>
              <a:xfrm>
                <a:off x="7431797" y="1409913"/>
                <a:ext cx="3617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cs typeface="Times New Roman" panose="02020603050405020304" pitchFamily="18" charset="0"/>
                        </a:rPr>
                        <m:t>𝑦</m:t>
                      </m:r>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E81FCE25-770A-4C1D-AE92-8D512E054521}"/>
                  </a:ext>
                </a:extLst>
              </p:cNvPr>
              <p:cNvSpPr txBox="1">
                <a:spLocks noRot="1" noChangeAspect="1" noMove="1" noResize="1" noEditPoints="1" noAdjustHandles="1" noChangeArrowheads="1" noChangeShapeType="1" noTextEdit="1"/>
              </p:cNvSpPr>
              <p:nvPr/>
            </p:nvSpPr>
            <p:spPr>
              <a:xfrm>
                <a:off x="7431797" y="1409913"/>
                <a:ext cx="361715" cy="400110"/>
              </a:xfrm>
              <a:prstGeom prst="rect">
                <a:avLst/>
              </a:prstGeom>
              <a:blipFill>
                <a:blip r:embed="rId4"/>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E56012D-815B-472A-DEAF-687A114B9624}"/>
                  </a:ext>
                </a:extLst>
              </p:cNvPr>
              <p:cNvSpPr txBox="1"/>
              <p:nvPr/>
            </p:nvSpPr>
            <p:spPr>
              <a:xfrm>
                <a:off x="10754944" y="4427293"/>
                <a:ext cx="3617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cs typeface="Times New Roman" panose="02020603050405020304" pitchFamily="18" charset="0"/>
                            </a:rPr>
                            <m:t>𝑚𝑖𝑛</m:t>
                          </m:r>
                        </m:sub>
                      </m:sSub>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16" name="テキスト ボックス 15">
                <a:extLst>
                  <a:ext uri="{FF2B5EF4-FFF2-40B4-BE49-F238E27FC236}">
                    <a16:creationId xmlns:a16="http://schemas.microsoft.com/office/drawing/2014/main" id="{FE56012D-815B-472A-DEAF-687A114B9624}"/>
                  </a:ext>
                </a:extLst>
              </p:cNvPr>
              <p:cNvSpPr txBox="1">
                <a:spLocks noRot="1" noChangeAspect="1" noMove="1" noResize="1" noEditPoints="1" noAdjustHandles="1" noChangeArrowheads="1" noChangeShapeType="1" noTextEdit="1"/>
              </p:cNvSpPr>
              <p:nvPr/>
            </p:nvSpPr>
            <p:spPr>
              <a:xfrm>
                <a:off x="10754944" y="4427293"/>
                <a:ext cx="361715" cy="400110"/>
              </a:xfrm>
              <a:prstGeom prst="rect">
                <a:avLst/>
              </a:prstGeom>
              <a:blipFill>
                <a:blip r:embed="rId5"/>
                <a:stretch>
                  <a:fillRect r="-80000" b="-9091"/>
                </a:stretch>
              </a:blipFill>
            </p:spPr>
            <p:txBody>
              <a:bodyPr/>
              <a:lstStyle/>
              <a:p>
                <a:r>
                  <a:rPr lang="ja-JP" altLang="en-US">
                    <a:noFill/>
                  </a:rPr>
                  <a:t> </a:t>
                </a:r>
              </a:p>
            </p:txBody>
          </p:sp>
        </mc:Fallback>
      </mc:AlternateContent>
      <p:pic>
        <p:nvPicPr>
          <p:cNvPr id="22" name="図 21">
            <a:extLst>
              <a:ext uri="{FF2B5EF4-FFF2-40B4-BE49-F238E27FC236}">
                <a16:creationId xmlns:a16="http://schemas.microsoft.com/office/drawing/2014/main" id="{887A68EF-C6B6-0E34-88AF-67A923117043}"/>
              </a:ext>
            </a:extLst>
          </p:cNvPr>
          <p:cNvPicPr>
            <a:picLocks noChangeAspect="1"/>
          </p:cNvPicPr>
          <p:nvPr/>
        </p:nvPicPr>
        <p:blipFill rotWithShape="1">
          <a:blip r:embed="rId6">
            <a:extLst>
              <a:ext uri="{28A0092B-C50C-407E-A947-70E740481C1C}">
                <a14:useLocalDpi xmlns:a14="http://schemas.microsoft.com/office/drawing/2010/main" val="0"/>
              </a:ext>
            </a:extLst>
          </a:blip>
          <a:srcRect l="6695" t="10008" r="8170" b="3202"/>
          <a:stretch/>
        </p:blipFill>
        <p:spPr>
          <a:xfrm>
            <a:off x="992436" y="1130312"/>
            <a:ext cx="5018178" cy="3836780"/>
          </a:xfrm>
          <a:prstGeom prst="rect">
            <a:avLst/>
          </a:prstGeom>
        </p:spPr>
      </p:pic>
      <p:cxnSp>
        <p:nvCxnSpPr>
          <p:cNvPr id="28" name="直線コネクタ 27">
            <a:extLst>
              <a:ext uri="{FF2B5EF4-FFF2-40B4-BE49-F238E27FC236}">
                <a16:creationId xmlns:a16="http://schemas.microsoft.com/office/drawing/2014/main" id="{81113EE2-7B11-10F2-994E-591542722C10}"/>
              </a:ext>
            </a:extLst>
          </p:cNvPr>
          <p:cNvCxnSpPr>
            <a:cxnSpLocks/>
          </p:cNvCxnSpPr>
          <p:nvPr/>
        </p:nvCxnSpPr>
        <p:spPr>
          <a:xfrm>
            <a:off x="2711302" y="1249378"/>
            <a:ext cx="0" cy="335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円弧 30">
            <a:extLst>
              <a:ext uri="{FF2B5EF4-FFF2-40B4-BE49-F238E27FC236}">
                <a16:creationId xmlns:a16="http://schemas.microsoft.com/office/drawing/2014/main" id="{98B3FF64-0B0E-0CEE-053C-88D43E6B6061}"/>
              </a:ext>
            </a:extLst>
          </p:cNvPr>
          <p:cNvSpPr/>
          <p:nvPr/>
        </p:nvSpPr>
        <p:spPr>
          <a:xfrm>
            <a:off x="-1744440" y="1481835"/>
            <a:ext cx="9537951" cy="2945458"/>
          </a:xfrm>
          <a:prstGeom prst="arc">
            <a:avLst>
              <a:gd name="adj1" fmla="val 16200000"/>
              <a:gd name="adj2" fmla="val 21198157"/>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フリーフォーム: 図形 34">
            <a:extLst>
              <a:ext uri="{FF2B5EF4-FFF2-40B4-BE49-F238E27FC236}">
                <a16:creationId xmlns:a16="http://schemas.microsoft.com/office/drawing/2014/main" id="{5367F5FE-7D01-443E-82AA-57A713810F61}"/>
              </a:ext>
            </a:extLst>
          </p:cNvPr>
          <p:cNvSpPr/>
          <p:nvPr/>
        </p:nvSpPr>
        <p:spPr>
          <a:xfrm>
            <a:off x="7603067" y="4663595"/>
            <a:ext cx="2003444" cy="1629731"/>
          </a:xfrm>
          <a:custGeom>
            <a:avLst/>
            <a:gdLst>
              <a:gd name="connsiteX0" fmla="*/ 131233 w 2003444"/>
              <a:gd name="connsiteY0" fmla="*/ 1534005 h 1629731"/>
              <a:gd name="connsiteX1" fmla="*/ 135466 w 2003444"/>
              <a:gd name="connsiteY1" fmla="*/ 1407005 h 1629731"/>
              <a:gd name="connsiteX2" fmla="*/ 169333 w 2003444"/>
              <a:gd name="connsiteY2" fmla="*/ 1241905 h 1629731"/>
              <a:gd name="connsiteX3" fmla="*/ 224366 w 2003444"/>
              <a:gd name="connsiteY3" fmla="*/ 1093738 h 1629731"/>
              <a:gd name="connsiteX4" fmla="*/ 372533 w 2003444"/>
              <a:gd name="connsiteY4" fmla="*/ 886305 h 1629731"/>
              <a:gd name="connsiteX5" fmla="*/ 524933 w 2003444"/>
              <a:gd name="connsiteY5" fmla="*/ 742372 h 1629731"/>
              <a:gd name="connsiteX6" fmla="*/ 783166 w 2003444"/>
              <a:gd name="connsiteY6" fmla="*/ 585738 h 1629731"/>
              <a:gd name="connsiteX7" fmla="*/ 986366 w 2003444"/>
              <a:gd name="connsiteY7" fmla="*/ 471438 h 1629731"/>
              <a:gd name="connsiteX8" fmla="*/ 1227666 w 2003444"/>
              <a:gd name="connsiteY8" fmla="*/ 365605 h 1629731"/>
              <a:gd name="connsiteX9" fmla="*/ 1464733 w 2003444"/>
              <a:gd name="connsiteY9" fmla="*/ 268238 h 1629731"/>
              <a:gd name="connsiteX10" fmla="*/ 1727200 w 2003444"/>
              <a:gd name="connsiteY10" fmla="*/ 149705 h 1629731"/>
              <a:gd name="connsiteX11" fmla="*/ 1955800 w 2003444"/>
              <a:gd name="connsiteY11" fmla="*/ 69272 h 1629731"/>
              <a:gd name="connsiteX12" fmla="*/ 2002366 w 2003444"/>
              <a:gd name="connsiteY12" fmla="*/ 26938 h 1629731"/>
              <a:gd name="connsiteX13" fmla="*/ 1989666 w 2003444"/>
              <a:gd name="connsiteY13" fmla="*/ 22705 h 1629731"/>
              <a:gd name="connsiteX14" fmla="*/ 266700 w 2003444"/>
              <a:gd name="connsiteY14" fmla="*/ 31172 h 1629731"/>
              <a:gd name="connsiteX15" fmla="*/ 76200 w 2003444"/>
              <a:gd name="connsiteY15" fmla="*/ 43872 h 1629731"/>
              <a:gd name="connsiteX16" fmla="*/ 29633 w 2003444"/>
              <a:gd name="connsiteY16" fmla="*/ 31172 h 1629731"/>
              <a:gd name="connsiteX17" fmla="*/ 12700 w 2003444"/>
              <a:gd name="connsiteY17" fmla="*/ 52338 h 1629731"/>
              <a:gd name="connsiteX18" fmla="*/ 8466 w 2003444"/>
              <a:gd name="connsiteY18" fmla="*/ 128538 h 1629731"/>
              <a:gd name="connsiteX19" fmla="*/ 8466 w 2003444"/>
              <a:gd name="connsiteY19" fmla="*/ 1529772 h 1629731"/>
              <a:gd name="connsiteX20" fmla="*/ 8466 w 2003444"/>
              <a:gd name="connsiteY20" fmla="*/ 1517072 h 1629731"/>
              <a:gd name="connsiteX21" fmla="*/ 131233 w 2003444"/>
              <a:gd name="connsiteY21" fmla="*/ 1534005 h 162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3444" h="1629731">
                <a:moveTo>
                  <a:pt x="131233" y="1534005"/>
                </a:moveTo>
                <a:cubicBezTo>
                  <a:pt x="152400" y="1515660"/>
                  <a:pt x="129116" y="1455688"/>
                  <a:pt x="135466" y="1407005"/>
                </a:cubicBezTo>
                <a:cubicBezTo>
                  <a:pt x="141816" y="1358322"/>
                  <a:pt x="154516" y="1294116"/>
                  <a:pt x="169333" y="1241905"/>
                </a:cubicBezTo>
                <a:cubicBezTo>
                  <a:pt x="184150" y="1189694"/>
                  <a:pt x="190499" y="1153005"/>
                  <a:pt x="224366" y="1093738"/>
                </a:cubicBezTo>
                <a:cubicBezTo>
                  <a:pt x="258233" y="1034471"/>
                  <a:pt x="322439" y="944866"/>
                  <a:pt x="372533" y="886305"/>
                </a:cubicBezTo>
                <a:cubicBezTo>
                  <a:pt x="422628" y="827744"/>
                  <a:pt x="456494" y="792466"/>
                  <a:pt x="524933" y="742372"/>
                </a:cubicBezTo>
                <a:cubicBezTo>
                  <a:pt x="593372" y="692278"/>
                  <a:pt x="706261" y="630894"/>
                  <a:pt x="783166" y="585738"/>
                </a:cubicBezTo>
                <a:cubicBezTo>
                  <a:pt x="860071" y="540582"/>
                  <a:pt x="912283" y="508127"/>
                  <a:pt x="986366" y="471438"/>
                </a:cubicBezTo>
                <a:cubicBezTo>
                  <a:pt x="1060449" y="434749"/>
                  <a:pt x="1147938" y="399472"/>
                  <a:pt x="1227666" y="365605"/>
                </a:cubicBezTo>
                <a:cubicBezTo>
                  <a:pt x="1307394" y="331738"/>
                  <a:pt x="1381477" y="304221"/>
                  <a:pt x="1464733" y="268238"/>
                </a:cubicBezTo>
                <a:cubicBezTo>
                  <a:pt x="1547989" y="232255"/>
                  <a:pt x="1645356" y="182866"/>
                  <a:pt x="1727200" y="149705"/>
                </a:cubicBezTo>
                <a:cubicBezTo>
                  <a:pt x="1809044" y="116544"/>
                  <a:pt x="1909939" y="89733"/>
                  <a:pt x="1955800" y="69272"/>
                </a:cubicBezTo>
                <a:cubicBezTo>
                  <a:pt x="2001661" y="48811"/>
                  <a:pt x="1996722" y="34699"/>
                  <a:pt x="2002366" y="26938"/>
                </a:cubicBezTo>
                <a:cubicBezTo>
                  <a:pt x="2008010" y="19177"/>
                  <a:pt x="1989666" y="22705"/>
                  <a:pt x="1989666" y="22705"/>
                </a:cubicBezTo>
                <a:lnTo>
                  <a:pt x="266700" y="31172"/>
                </a:lnTo>
                <a:cubicBezTo>
                  <a:pt x="-52211" y="34700"/>
                  <a:pt x="115711" y="43872"/>
                  <a:pt x="76200" y="43872"/>
                </a:cubicBezTo>
                <a:cubicBezTo>
                  <a:pt x="36689" y="43872"/>
                  <a:pt x="40216" y="29761"/>
                  <a:pt x="29633" y="31172"/>
                </a:cubicBezTo>
                <a:cubicBezTo>
                  <a:pt x="19050" y="32583"/>
                  <a:pt x="16228" y="36110"/>
                  <a:pt x="12700" y="52338"/>
                </a:cubicBezTo>
                <a:cubicBezTo>
                  <a:pt x="9172" y="68566"/>
                  <a:pt x="9172" y="-117701"/>
                  <a:pt x="8466" y="128538"/>
                </a:cubicBezTo>
                <a:cubicBezTo>
                  <a:pt x="7760" y="374777"/>
                  <a:pt x="8466" y="1529772"/>
                  <a:pt x="8466" y="1529772"/>
                </a:cubicBezTo>
                <a:cubicBezTo>
                  <a:pt x="8466" y="1761194"/>
                  <a:pt x="-10584" y="1518483"/>
                  <a:pt x="8466" y="1517072"/>
                </a:cubicBezTo>
                <a:cubicBezTo>
                  <a:pt x="27516" y="1515661"/>
                  <a:pt x="110066" y="1552350"/>
                  <a:pt x="131233" y="1534005"/>
                </a:cubicBezTo>
                <a:close/>
              </a:path>
            </a:pathLst>
          </a:custGeom>
          <a:pattFill prst="wdDnDiag">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9812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en-US" altLang="ja-JP" sz="2800" dirty="0">
                <a:latin typeface="Times New Roman" panose="02020603050405020304" pitchFamily="18" charset="0"/>
                <a:cs typeface="Times New Roman" panose="02020603050405020304" pitchFamily="18" charset="0"/>
              </a:rPr>
              <a:t>Expected Improvement (EI)</a:t>
            </a:r>
            <a:endParaRPr kumimoji="1" lang="ja-JP"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671323" y="4936162"/>
                <a:ext cx="6134803" cy="1926489"/>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a:t>
                </a:r>
                <a:r>
                  <a:rPr kumimoji="1" lang="ja-JP" altLang="en-US" sz="2000" dirty="0">
                    <a:latin typeface="Times New Roman" panose="02020603050405020304" pitchFamily="18" charset="0"/>
                    <a:cs typeface="Times New Roman" panose="02020603050405020304" pitchFamily="18" charset="0"/>
                  </a:rPr>
                  <a:t>改善の期待値</a:t>
                </a:r>
                <a:r>
                  <a:rPr kumimoji="1" lang="en-US" altLang="ja-JP" sz="2000" dirty="0">
                    <a:latin typeface="Times New Roman" panose="02020603050405020304" pitchFamily="18" charset="0"/>
                    <a:cs typeface="Times New Roman" panose="02020603050405020304" pitchFamily="18" charset="0"/>
                  </a:rPr>
                  <a:t>’</a:t>
                </a:r>
                <a:r>
                  <a:rPr kumimoji="1" lang="ja-JP" altLang="en-US" sz="2000" dirty="0">
                    <a:latin typeface="Times New Roman" panose="02020603050405020304" pitchFamily="18" charset="0"/>
                    <a:cs typeface="Times New Roman" panose="02020603050405020304" pitchFamily="18" charset="0"/>
                  </a:rPr>
                  <a:t>を基準に方針を決める</a:t>
                </a:r>
                <a:endParaRPr kumimoji="1" lang="en-US" altLang="ja-JP" sz="2000" dirty="0">
                  <a:latin typeface="Times New Roman" panose="02020603050405020304" pitchFamily="18" charset="0"/>
                  <a:cs typeface="Times New Roman" panose="02020603050405020304" pitchFamily="18" charset="0"/>
                </a:endParaRPr>
              </a:p>
              <a:p>
                <a:endParaRPr kumimoji="1" lang="en-US" altLang="ja-JP" sz="12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ja-JP" altLang="en-US" sz="2000" i="1" smtClean="0">
                              <a:latin typeface="Cambria Math" panose="02040503050406030204" pitchFamily="18" charset="0"/>
                              <a:cs typeface="Times New Roman" panose="02020603050405020304" pitchFamily="18" charset="0"/>
                            </a:rPr>
                            <m:t>𝛼</m:t>
                          </m:r>
                        </m:e>
                        <m:sub>
                          <m:r>
                            <a:rPr lang="en-US" altLang="ja-JP" sz="2000" b="0" i="1" smtClean="0">
                              <a:latin typeface="Cambria Math" panose="02040503050406030204" pitchFamily="18" charset="0"/>
                              <a:cs typeface="Times New Roman" panose="02020603050405020304" pitchFamily="18" charset="0"/>
                            </a:rPr>
                            <m:t>𝑃𝐼</m:t>
                          </m:r>
                        </m:sub>
                      </m:sSub>
                      <m:r>
                        <a:rPr lang="en-US" altLang="ja-JP" sz="2000" b="0" i="1" smtClean="0">
                          <a:latin typeface="Cambria Math" panose="02040503050406030204" pitchFamily="18" charset="0"/>
                          <a:cs typeface="Times New Roman" panose="02020603050405020304" pitchFamily="18" charset="0"/>
                        </a:rPr>
                        <m:t>=</m:t>
                      </m:r>
                      <m:r>
                        <a:rPr lang="en-US" altLang="ja-JP" sz="200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ea typeface="Cambria Math" panose="02040503050406030204" pitchFamily="18" charset="0"/>
                              <a:cs typeface="Times New Roman" panose="02020603050405020304" pitchFamily="18" charset="0"/>
                            </a:rPr>
                            <m:t>𝕀</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e>
                      </m:d>
                    </m:oMath>
                    <m:oMath xmlns:m="http://schemas.openxmlformats.org/officeDocument/2006/math">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000" b="0" i="0" smtClean="0">
                              <a:latin typeface="Cambria Math" panose="02040503050406030204" pitchFamily="18" charset="0"/>
                              <a:ea typeface="Cambria Math" panose="02040503050406030204" pitchFamily="18" charset="0"/>
                              <a:cs typeface="Times New Roman" panose="02020603050405020304" pitchFamily="18" charset="0"/>
                            </a:rPr>
                            <m:t>min</m:t>
                          </m:r>
                        </m:fName>
                        <m:e>
                          <m:d>
                            <m:d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𝑛</m:t>
                                  </m:r>
                                </m:sub>
                              </m:sSub>
                            </m:e>
                          </m:d>
                        </m:e>
                      </m:func>
                    </m:oMath>
                    <m:oMath xmlns:m="http://schemas.openxmlformats.org/officeDocument/2006/math">
                      <m:r>
                        <a:rPr lang="ja-JP" altLang="en-US" sz="2000" i="1">
                          <a:latin typeface="Cambria Math" panose="02040503050406030204" pitchFamily="18" charset="0"/>
                          <a:ea typeface="Cambria Math" panose="02040503050406030204" pitchFamily="18" charset="0"/>
                          <a:cs typeface="Times New Roman" panose="02020603050405020304" pitchFamily="18" charset="0"/>
                        </a:rPr>
                        <m:t>𝕀</m:t>
                      </m:r>
                      <m:d>
                        <m:dPr>
                          <m:ctrlPr>
                            <a:rPr lang="en-US" altLang="ja-JP"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000" i="1">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ja-JP"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i="1">
                                  <a:latin typeface="Cambria Math" panose="02040503050406030204" pitchFamily="18" charset="0"/>
                                  <a:ea typeface="Cambria Math" panose="02040503050406030204" pitchFamily="18" charset="0"/>
                                  <a:cs typeface="Times New Roman" panose="02020603050405020304" pitchFamily="18" charset="0"/>
                                </a:rPr>
                                <m:t>𝑚</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e>
                      </m:d>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0 (</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e>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1 (</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e>
                          </m:eqArr>
                        </m:e>
                      </m:d>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671323" y="4936162"/>
                <a:ext cx="6134803" cy="1926489"/>
              </a:xfrm>
              <a:prstGeom prst="rect">
                <a:avLst/>
              </a:prstGeom>
              <a:blipFill>
                <a:blip r:embed="rId2"/>
                <a:stretch>
                  <a:fillRect l="-994" t="-2215"/>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3BCD60F9-8DC3-E5F5-A810-701FD789A2A3}"/>
              </a:ext>
            </a:extLst>
          </p:cNvPr>
          <p:cNvGrpSpPr/>
          <p:nvPr/>
        </p:nvGrpSpPr>
        <p:grpSpPr>
          <a:xfrm>
            <a:off x="7611533" y="1802518"/>
            <a:ext cx="2557282" cy="4453358"/>
            <a:chOff x="6476796" y="1802518"/>
            <a:chExt cx="2557282" cy="4453358"/>
          </a:xfrm>
        </p:grpSpPr>
        <p:pic>
          <p:nvPicPr>
            <p:cNvPr id="5" name="図 4" descr="グラフ, 折れ線グラフ&#10;&#10;自動的に生成された説明">
              <a:extLst>
                <a:ext uri="{FF2B5EF4-FFF2-40B4-BE49-F238E27FC236}">
                  <a16:creationId xmlns:a16="http://schemas.microsoft.com/office/drawing/2014/main" id="{934DA708-C74B-17FA-DBA9-9B78874D271A}"/>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11157" t="22076" r="9212" b="8385"/>
            <a:stretch/>
          </p:blipFill>
          <p:spPr>
            <a:xfrm rot="5400000">
              <a:off x="5806742" y="3028540"/>
              <a:ext cx="3900218" cy="2554454"/>
            </a:xfrm>
            <a:prstGeom prst="rect">
              <a:avLst/>
            </a:prstGeom>
          </p:spPr>
        </p:pic>
        <p:cxnSp>
          <p:nvCxnSpPr>
            <p:cNvPr id="6" name="直線コネクタ 5">
              <a:extLst>
                <a:ext uri="{FF2B5EF4-FFF2-40B4-BE49-F238E27FC236}">
                  <a16:creationId xmlns:a16="http://schemas.microsoft.com/office/drawing/2014/main" id="{A3D882C7-59D9-5719-83CB-FB38A8B135FB}"/>
                </a:ext>
              </a:extLst>
            </p:cNvPr>
            <p:cNvCxnSpPr>
              <a:cxnSpLocks/>
              <a:stCxn id="23" idx="20"/>
            </p:cNvCxnSpPr>
            <p:nvPr/>
          </p:nvCxnSpPr>
          <p:spPr>
            <a:xfrm flipV="1">
              <a:off x="6476796" y="1802518"/>
              <a:ext cx="1122" cy="437814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1" name="図 10">
            <a:extLst>
              <a:ext uri="{FF2B5EF4-FFF2-40B4-BE49-F238E27FC236}">
                <a16:creationId xmlns:a16="http://schemas.microsoft.com/office/drawing/2014/main" id="{CBA24A96-FEEE-3672-08AC-44A7955C9032}"/>
              </a:ext>
            </a:extLst>
          </p:cNvPr>
          <p:cNvPicPr>
            <a:picLocks noChangeAspect="1"/>
          </p:cNvPicPr>
          <p:nvPr/>
        </p:nvPicPr>
        <p:blipFill rotWithShape="1">
          <a:blip r:embed="rId4">
            <a:extLst>
              <a:ext uri="{28A0092B-C50C-407E-A947-70E740481C1C}">
                <a14:useLocalDpi xmlns:a14="http://schemas.microsoft.com/office/drawing/2010/main" val="0"/>
              </a:ext>
            </a:extLst>
          </a:blip>
          <a:srcRect l="6695" t="10008" r="8170" b="3202"/>
          <a:stretch/>
        </p:blipFill>
        <p:spPr>
          <a:xfrm>
            <a:off x="992436" y="1130312"/>
            <a:ext cx="5018178" cy="3836780"/>
          </a:xfrm>
          <a:prstGeom prst="rect">
            <a:avLst/>
          </a:prstGeom>
        </p:spPr>
      </p:pic>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9AFF5ECE-40DC-0C03-B5C9-0075159EAB8A}"/>
                  </a:ext>
                </a:extLst>
              </p:cNvPr>
              <p:cNvSpPr txBox="1"/>
              <p:nvPr/>
            </p:nvSpPr>
            <p:spPr>
              <a:xfrm>
                <a:off x="7431797" y="1409913"/>
                <a:ext cx="3617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cs typeface="Times New Roman" panose="02020603050405020304" pitchFamily="18" charset="0"/>
                        </a:rPr>
                        <m:t>𝑦</m:t>
                      </m:r>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13" name="テキスト ボックス 12">
                <a:extLst>
                  <a:ext uri="{FF2B5EF4-FFF2-40B4-BE49-F238E27FC236}">
                    <a16:creationId xmlns:a16="http://schemas.microsoft.com/office/drawing/2014/main" id="{9AFF5ECE-40DC-0C03-B5C9-0075159EAB8A}"/>
                  </a:ext>
                </a:extLst>
              </p:cNvPr>
              <p:cNvSpPr txBox="1">
                <a:spLocks noRot="1" noChangeAspect="1" noMove="1" noResize="1" noEditPoints="1" noAdjustHandles="1" noChangeArrowheads="1" noChangeShapeType="1" noTextEdit="1"/>
              </p:cNvSpPr>
              <p:nvPr/>
            </p:nvSpPr>
            <p:spPr>
              <a:xfrm>
                <a:off x="7431797" y="1409913"/>
                <a:ext cx="361715" cy="400110"/>
              </a:xfrm>
              <a:prstGeom prst="rect">
                <a:avLst/>
              </a:prstGeom>
              <a:blipFill>
                <a:blip r:embed="rId5"/>
                <a:stretch>
                  <a:fillRect b="-9091"/>
                </a:stretch>
              </a:blipFill>
            </p:spPr>
            <p:txBody>
              <a:bodyPr/>
              <a:lstStyle/>
              <a:p>
                <a:r>
                  <a:rPr lang="ja-JP" altLang="en-US">
                    <a:noFill/>
                  </a:rPr>
                  <a:t> </a:t>
                </a:r>
              </a:p>
            </p:txBody>
          </p:sp>
        </mc:Fallback>
      </mc:AlternateContent>
      <p:cxnSp>
        <p:nvCxnSpPr>
          <p:cNvPr id="16" name="直線コネクタ 15">
            <a:extLst>
              <a:ext uri="{FF2B5EF4-FFF2-40B4-BE49-F238E27FC236}">
                <a16:creationId xmlns:a16="http://schemas.microsoft.com/office/drawing/2014/main" id="{19364E4B-FC40-5A21-5E42-089CDB18DEF7}"/>
              </a:ext>
            </a:extLst>
          </p:cNvPr>
          <p:cNvCxnSpPr>
            <a:cxnSpLocks/>
          </p:cNvCxnSpPr>
          <p:nvPr/>
        </p:nvCxnSpPr>
        <p:spPr>
          <a:xfrm>
            <a:off x="2711302" y="1249378"/>
            <a:ext cx="0" cy="335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円弧 19">
            <a:extLst>
              <a:ext uri="{FF2B5EF4-FFF2-40B4-BE49-F238E27FC236}">
                <a16:creationId xmlns:a16="http://schemas.microsoft.com/office/drawing/2014/main" id="{1FDEFAA6-AEAE-C21F-A6F5-0D6AD4E6062F}"/>
              </a:ext>
            </a:extLst>
          </p:cNvPr>
          <p:cNvSpPr/>
          <p:nvPr/>
        </p:nvSpPr>
        <p:spPr>
          <a:xfrm>
            <a:off x="-1744440" y="1481835"/>
            <a:ext cx="9537951" cy="2945458"/>
          </a:xfrm>
          <a:prstGeom prst="arc">
            <a:avLst>
              <a:gd name="adj1" fmla="val 16200000"/>
              <a:gd name="adj2" fmla="val 21198157"/>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8EEACEB5-AB58-FF7D-D6C5-52EBA6A7EE53}"/>
              </a:ext>
            </a:extLst>
          </p:cNvPr>
          <p:cNvCxnSpPr>
            <a:cxnSpLocks/>
          </p:cNvCxnSpPr>
          <p:nvPr/>
        </p:nvCxnSpPr>
        <p:spPr>
          <a:xfrm>
            <a:off x="7610950" y="4694668"/>
            <a:ext cx="313980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9A39CAD-03A5-BFDF-4D65-A2951BD8A246}"/>
                  </a:ext>
                </a:extLst>
              </p:cNvPr>
              <p:cNvSpPr txBox="1"/>
              <p:nvPr/>
            </p:nvSpPr>
            <p:spPr>
              <a:xfrm>
                <a:off x="10754944" y="4427293"/>
                <a:ext cx="3617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cs typeface="Times New Roman" panose="02020603050405020304" pitchFamily="18" charset="0"/>
                            </a:rPr>
                            <m:t>𝑚𝑖𝑛</m:t>
                          </m:r>
                        </m:sub>
                      </m:sSub>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22" name="テキスト ボックス 21">
                <a:extLst>
                  <a:ext uri="{FF2B5EF4-FFF2-40B4-BE49-F238E27FC236}">
                    <a16:creationId xmlns:a16="http://schemas.microsoft.com/office/drawing/2014/main" id="{C9A39CAD-03A5-BFDF-4D65-A2951BD8A246}"/>
                  </a:ext>
                </a:extLst>
              </p:cNvPr>
              <p:cNvSpPr txBox="1">
                <a:spLocks noRot="1" noChangeAspect="1" noMove="1" noResize="1" noEditPoints="1" noAdjustHandles="1" noChangeArrowheads="1" noChangeShapeType="1" noTextEdit="1"/>
              </p:cNvSpPr>
              <p:nvPr/>
            </p:nvSpPr>
            <p:spPr>
              <a:xfrm>
                <a:off x="10754944" y="4427293"/>
                <a:ext cx="361715" cy="400110"/>
              </a:xfrm>
              <a:prstGeom prst="rect">
                <a:avLst/>
              </a:prstGeom>
              <a:blipFill>
                <a:blip r:embed="rId6"/>
                <a:stretch>
                  <a:fillRect r="-80000" b="-9091"/>
                </a:stretch>
              </a:blipFill>
            </p:spPr>
            <p:txBody>
              <a:bodyPr/>
              <a:lstStyle/>
              <a:p>
                <a:r>
                  <a:rPr lang="ja-JP" altLang="en-US">
                    <a:noFill/>
                  </a:rPr>
                  <a:t> </a:t>
                </a:r>
              </a:p>
            </p:txBody>
          </p:sp>
        </mc:Fallback>
      </mc:AlternateContent>
      <p:sp>
        <p:nvSpPr>
          <p:cNvPr id="23" name="フリーフォーム: 図形 22">
            <a:extLst>
              <a:ext uri="{FF2B5EF4-FFF2-40B4-BE49-F238E27FC236}">
                <a16:creationId xmlns:a16="http://schemas.microsoft.com/office/drawing/2014/main" id="{AE9E6D3F-942C-33CA-4FFA-A975A1AB5E58}"/>
              </a:ext>
            </a:extLst>
          </p:cNvPr>
          <p:cNvSpPr/>
          <p:nvPr/>
        </p:nvSpPr>
        <p:spPr>
          <a:xfrm>
            <a:off x="7603067" y="4663595"/>
            <a:ext cx="2003444" cy="1629731"/>
          </a:xfrm>
          <a:custGeom>
            <a:avLst/>
            <a:gdLst>
              <a:gd name="connsiteX0" fmla="*/ 131233 w 2003444"/>
              <a:gd name="connsiteY0" fmla="*/ 1534005 h 1629731"/>
              <a:gd name="connsiteX1" fmla="*/ 135466 w 2003444"/>
              <a:gd name="connsiteY1" fmla="*/ 1407005 h 1629731"/>
              <a:gd name="connsiteX2" fmla="*/ 169333 w 2003444"/>
              <a:gd name="connsiteY2" fmla="*/ 1241905 h 1629731"/>
              <a:gd name="connsiteX3" fmla="*/ 224366 w 2003444"/>
              <a:gd name="connsiteY3" fmla="*/ 1093738 h 1629731"/>
              <a:gd name="connsiteX4" fmla="*/ 372533 w 2003444"/>
              <a:gd name="connsiteY4" fmla="*/ 886305 h 1629731"/>
              <a:gd name="connsiteX5" fmla="*/ 524933 w 2003444"/>
              <a:gd name="connsiteY5" fmla="*/ 742372 h 1629731"/>
              <a:gd name="connsiteX6" fmla="*/ 783166 w 2003444"/>
              <a:gd name="connsiteY6" fmla="*/ 585738 h 1629731"/>
              <a:gd name="connsiteX7" fmla="*/ 986366 w 2003444"/>
              <a:gd name="connsiteY7" fmla="*/ 471438 h 1629731"/>
              <a:gd name="connsiteX8" fmla="*/ 1227666 w 2003444"/>
              <a:gd name="connsiteY8" fmla="*/ 365605 h 1629731"/>
              <a:gd name="connsiteX9" fmla="*/ 1464733 w 2003444"/>
              <a:gd name="connsiteY9" fmla="*/ 268238 h 1629731"/>
              <a:gd name="connsiteX10" fmla="*/ 1727200 w 2003444"/>
              <a:gd name="connsiteY10" fmla="*/ 149705 h 1629731"/>
              <a:gd name="connsiteX11" fmla="*/ 1955800 w 2003444"/>
              <a:gd name="connsiteY11" fmla="*/ 69272 h 1629731"/>
              <a:gd name="connsiteX12" fmla="*/ 2002366 w 2003444"/>
              <a:gd name="connsiteY12" fmla="*/ 26938 h 1629731"/>
              <a:gd name="connsiteX13" fmla="*/ 1989666 w 2003444"/>
              <a:gd name="connsiteY13" fmla="*/ 22705 h 1629731"/>
              <a:gd name="connsiteX14" fmla="*/ 266700 w 2003444"/>
              <a:gd name="connsiteY14" fmla="*/ 31172 h 1629731"/>
              <a:gd name="connsiteX15" fmla="*/ 76200 w 2003444"/>
              <a:gd name="connsiteY15" fmla="*/ 43872 h 1629731"/>
              <a:gd name="connsiteX16" fmla="*/ 29633 w 2003444"/>
              <a:gd name="connsiteY16" fmla="*/ 31172 h 1629731"/>
              <a:gd name="connsiteX17" fmla="*/ 12700 w 2003444"/>
              <a:gd name="connsiteY17" fmla="*/ 52338 h 1629731"/>
              <a:gd name="connsiteX18" fmla="*/ 8466 w 2003444"/>
              <a:gd name="connsiteY18" fmla="*/ 128538 h 1629731"/>
              <a:gd name="connsiteX19" fmla="*/ 8466 w 2003444"/>
              <a:gd name="connsiteY19" fmla="*/ 1529772 h 1629731"/>
              <a:gd name="connsiteX20" fmla="*/ 8466 w 2003444"/>
              <a:gd name="connsiteY20" fmla="*/ 1517072 h 1629731"/>
              <a:gd name="connsiteX21" fmla="*/ 131233 w 2003444"/>
              <a:gd name="connsiteY21" fmla="*/ 1534005 h 162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3444" h="1629731">
                <a:moveTo>
                  <a:pt x="131233" y="1534005"/>
                </a:moveTo>
                <a:cubicBezTo>
                  <a:pt x="152400" y="1515660"/>
                  <a:pt x="129116" y="1455688"/>
                  <a:pt x="135466" y="1407005"/>
                </a:cubicBezTo>
                <a:cubicBezTo>
                  <a:pt x="141816" y="1358322"/>
                  <a:pt x="154516" y="1294116"/>
                  <a:pt x="169333" y="1241905"/>
                </a:cubicBezTo>
                <a:cubicBezTo>
                  <a:pt x="184150" y="1189694"/>
                  <a:pt x="190499" y="1153005"/>
                  <a:pt x="224366" y="1093738"/>
                </a:cubicBezTo>
                <a:cubicBezTo>
                  <a:pt x="258233" y="1034471"/>
                  <a:pt x="322439" y="944866"/>
                  <a:pt x="372533" y="886305"/>
                </a:cubicBezTo>
                <a:cubicBezTo>
                  <a:pt x="422628" y="827744"/>
                  <a:pt x="456494" y="792466"/>
                  <a:pt x="524933" y="742372"/>
                </a:cubicBezTo>
                <a:cubicBezTo>
                  <a:pt x="593372" y="692278"/>
                  <a:pt x="706261" y="630894"/>
                  <a:pt x="783166" y="585738"/>
                </a:cubicBezTo>
                <a:cubicBezTo>
                  <a:pt x="860071" y="540582"/>
                  <a:pt x="912283" y="508127"/>
                  <a:pt x="986366" y="471438"/>
                </a:cubicBezTo>
                <a:cubicBezTo>
                  <a:pt x="1060449" y="434749"/>
                  <a:pt x="1147938" y="399472"/>
                  <a:pt x="1227666" y="365605"/>
                </a:cubicBezTo>
                <a:cubicBezTo>
                  <a:pt x="1307394" y="331738"/>
                  <a:pt x="1381477" y="304221"/>
                  <a:pt x="1464733" y="268238"/>
                </a:cubicBezTo>
                <a:cubicBezTo>
                  <a:pt x="1547989" y="232255"/>
                  <a:pt x="1645356" y="182866"/>
                  <a:pt x="1727200" y="149705"/>
                </a:cubicBezTo>
                <a:cubicBezTo>
                  <a:pt x="1809044" y="116544"/>
                  <a:pt x="1909939" y="89733"/>
                  <a:pt x="1955800" y="69272"/>
                </a:cubicBezTo>
                <a:cubicBezTo>
                  <a:pt x="2001661" y="48811"/>
                  <a:pt x="1996722" y="34699"/>
                  <a:pt x="2002366" y="26938"/>
                </a:cubicBezTo>
                <a:cubicBezTo>
                  <a:pt x="2008010" y="19177"/>
                  <a:pt x="1989666" y="22705"/>
                  <a:pt x="1989666" y="22705"/>
                </a:cubicBezTo>
                <a:lnTo>
                  <a:pt x="266700" y="31172"/>
                </a:lnTo>
                <a:cubicBezTo>
                  <a:pt x="-52211" y="34700"/>
                  <a:pt x="115711" y="43872"/>
                  <a:pt x="76200" y="43872"/>
                </a:cubicBezTo>
                <a:cubicBezTo>
                  <a:pt x="36689" y="43872"/>
                  <a:pt x="40216" y="29761"/>
                  <a:pt x="29633" y="31172"/>
                </a:cubicBezTo>
                <a:cubicBezTo>
                  <a:pt x="19050" y="32583"/>
                  <a:pt x="16228" y="36110"/>
                  <a:pt x="12700" y="52338"/>
                </a:cubicBezTo>
                <a:cubicBezTo>
                  <a:pt x="9172" y="68566"/>
                  <a:pt x="9172" y="-117701"/>
                  <a:pt x="8466" y="128538"/>
                </a:cubicBezTo>
                <a:cubicBezTo>
                  <a:pt x="7760" y="374777"/>
                  <a:pt x="8466" y="1529772"/>
                  <a:pt x="8466" y="1529772"/>
                </a:cubicBezTo>
                <a:cubicBezTo>
                  <a:pt x="8466" y="1761194"/>
                  <a:pt x="-10584" y="1518483"/>
                  <a:pt x="8466" y="1517072"/>
                </a:cubicBezTo>
                <a:cubicBezTo>
                  <a:pt x="27516" y="1515661"/>
                  <a:pt x="110066" y="1552350"/>
                  <a:pt x="131233" y="1534005"/>
                </a:cubicBezTo>
                <a:close/>
              </a:path>
            </a:pathLst>
          </a:custGeom>
          <a:pattFill prst="wdDnDiag">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7126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en-US" altLang="ja-JP" sz="2800" dirty="0">
                <a:latin typeface="Times New Roman" panose="02020603050405020304" pitchFamily="18" charset="0"/>
                <a:cs typeface="Times New Roman" panose="02020603050405020304" pitchFamily="18" charset="0"/>
              </a:rPr>
              <a:t>Lowe</a:t>
            </a:r>
            <a:r>
              <a:rPr kumimoji="1" lang="en-US" altLang="ja-JP" sz="2800" dirty="0">
                <a:latin typeface="Times New Roman" panose="02020603050405020304" pitchFamily="18" charset="0"/>
                <a:cs typeface="Times New Roman" panose="02020603050405020304" pitchFamily="18" charset="0"/>
              </a:rPr>
              <a:t>r Confidence Bound (LCB)</a:t>
            </a:r>
            <a:endParaRPr kumimoji="1" lang="ja-JP"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400445"/>
                <a:ext cx="4711177" cy="1015663"/>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分散を含めた値</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を指標に方針を決める</a:t>
                </a:r>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ja-JP" altLang="en-US" sz="2000" i="1" smtClean="0">
                              <a:latin typeface="Cambria Math" panose="02040503050406030204" pitchFamily="18" charset="0"/>
                              <a:cs typeface="Times New Roman" panose="02020603050405020304" pitchFamily="18" charset="0"/>
                            </a:rPr>
                            <m:t>𝛼</m:t>
                          </m:r>
                        </m:e>
                        <m:sub>
                          <m:r>
                            <a:rPr lang="en-US" altLang="ja-JP" sz="2000" b="0" i="1" smtClean="0">
                              <a:latin typeface="Cambria Math" panose="02040503050406030204" pitchFamily="18" charset="0"/>
                              <a:cs typeface="Times New Roman" panose="02020603050405020304" pitchFamily="18" charset="0"/>
                            </a:rPr>
                            <m:t>𝐿𝐶𝐵</m:t>
                          </m:r>
                        </m:sub>
                      </m:sSub>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𝜇</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𝛼</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𝜎</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oMath>
                  </m:oMathPara>
                </a14:m>
                <a:endParaRPr lang="en-US" altLang="ja-JP" sz="2000" dirty="0">
                  <a:latin typeface="Times New Roman" panose="02020603050405020304" pitchFamily="18" charset="0"/>
                  <a:cs typeface="Times New Roman" panose="02020603050405020304" pitchFamily="18" charset="0"/>
                </a:endParaRPr>
              </a:p>
            </p:txBody>
          </p:sp>
        </mc:Choice>
        <mc:Fallback>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838200" y="1400445"/>
                <a:ext cx="4711177" cy="1015663"/>
              </a:xfrm>
              <a:prstGeom prst="rect">
                <a:avLst/>
              </a:prstGeom>
              <a:blipFill>
                <a:blip r:embed="rId2"/>
                <a:stretch>
                  <a:fillRect l="-1425" t="-4217" r="-907" b="-6024"/>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0DE36B68-6BF1-46A4-CD89-63BC4B35338E}"/>
              </a:ext>
            </a:extLst>
          </p:cNvPr>
          <p:cNvSpPr txBox="1"/>
          <p:nvPr/>
        </p:nvSpPr>
        <p:spPr>
          <a:xfrm>
            <a:off x="2517038" y="2360231"/>
            <a:ext cx="877163" cy="369332"/>
          </a:xfrm>
          <a:prstGeom prst="rect">
            <a:avLst/>
          </a:prstGeom>
          <a:noFill/>
        </p:spPr>
        <p:txBody>
          <a:bodyPr wrap="none" rtlCol="0">
            <a:spAutoFit/>
          </a:bodyPr>
          <a:lstStyle/>
          <a:p>
            <a:r>
              <a:rPr lang="ja-JP" altLang="en-US" dirty="0"/>
              <a:t>予測値</a:t>
            </a:r>
            <a:endParaRPr kumimoji="1" lang="ja-JP" altLang="en-US" dirty="0"/>
          </a:p>
        </p:txBody>
      </p:sp>
      <p:sp>
        <p:nvSpPr>
          <p:cNvPr id="27" name="テキスト ボックス 26">
            <a:extLst>
              <a:ext uri="{FF2B5EF4-FFF2-40B4-BE49-F238E27FC236}">
                <a16:creationId xmlns:a16="http://schemas.microsoft.com/office/drawing/2014/main" id="{1C3E9CA9-89F4-7185-DBB4-F9312F3F754C}"/>
              </a:ext>
            </a:extLst>
          </p:cNvPr>
          <p:cNvSpPr txBox="1"/>
          <p:nvPr/>
        </p:nvSpPr>
        <p:spPr>
          <a:xfrm>
            <a:off x="3898580" y="2337950"/>
            <a:ext cx="646331" cy="369332"/>
          </a:xfrm>
          <a:prstGeom prst="rect">
            <a:avLst/>
          </a:prstGeom>
          <a:noFill/>
        </p:spPr>
        <p:txBody>
          <a:bodyPr wrap="none" rtlCol="0">
            <a:spAutoFit/>
          </a:bodyPr>
          <a:lstStyle/>
          <a:p>
            <a:r>
              <a:rPr lang="ja-JP" altLang="en-US" dirty="0"/>
              <a:t>分散</a:t>
            </a:r>
            <a:endParaRPr kumimoji="1" lang="ja-JP" altLang="en-US" dirty="0"/>
          </a:p>
        </p:txBody>
      </p:sp>
      <p:sp>
        <p:nvSpPr>
          <p:cNvPr id="28" name="テキスト ボックス 27">
            <a:extLst>
              <a:ext uri="{FF2B5EF4-FFF2-40B4-BE49-F238E27FC236}">
                <a16:creationId xmlns:a16="http://schemas.microsoft.com/office/drawing/2014/main" id="{D26A2C48-FD17-EB4D-D6EC-EE1EAEFA4B91}"/>
              </a:ext>
            </a:extLst>
          </p:cNvPr>
          <p:cNvSpPr txBox="1"/>
          <p:nvPr/>
        </p:nvSpPr>
        <p:spPr>
          <a:xfrm>
            <a:off x="3284150" y="1811706"/>
            <a:ext cx="646331" cy="369332"/>
          </a:xfrm>
          <a:prstGeom prst="rect">
            <a:avLst/>
          </a:prstGeom>
          <a:noFill/>
        </p:spPr>
        <p:txBody>
          <a:bodyPr wrap="none" rtlCol="0">
            <a:spAutoFit/>
          </a:bodyPr>
          <a:lstStyle/>
          <a:p>
            <a:r>
              <a:rPr lang="ja-JP" altLang="en-US" dirty="0"/>
              <a:t>定数</a:t>
            </a:r>
            <a:endParaRPr kumimoji="1" lang="ja-JP" altLang="en-US" dirty="0"/>
          </a:p>
        </p:txBody>
      </p:sp>
      <p:grpSp>
        <p:nvGrpSpPr>
          <p:cNvPr id="40" name="グループ化 39">
            <a:extLst>
              <a:ext uri="{FF2B5EF4-FFF2-40B4-BE49-F238E27FC236}">
                <a16:creationId xmlns:a16="http://schemas.microsoft.com/office/drawing/2014/main" id="{6882D837-FA59-121D-6FEE-57232AA2E405}"/>
              </a:ext>
            </a:extLst>
          </p:cNvPr>
          <p:cNvGrpSpPr/>
          <p:nvPr/>
        </p:nvGrpSpPr>
        <p:grpSpPr>
          <a:xfrm>
            <a:off x="720905" y="2773705"/>
            <a:ext cx="5126491" cy="4051430"/>
            <a:chOff x="720905" y="2641501"/>
            <a:chExt cx="5126491" cy="4051430"/>
          </a:xfrm>
        </p:grpSpPr>
        <p:grpSp>
          <p:nvGrpSpPr>
            <p:cNvPr id="23" name="グループ化 22">
              <a:extLst>
                <a:ext uri="{FF2B5EF4-FFF2-40B4-BE49-F238E27FC236}">
                  <a16:creationId xmlns:a16="http://schemas.microsoft.com/office/drawing/2014/main" id="{733BAA5E-92D8-35FF-7512-FF5A9346D94B}"/>
                </a:ext>
              </a:extLst>
            </p:cNvPr>
            <p:cNvGrpSpPr/>
            <p:nvPr/>
          </p:nvGrpSpPr>
          <p:grpSpPr>
            <a:xfrm>
              <a:off x="720905" y="2641501"/>
              <a:ext cx="5126491" cy="3851374"/>
              <a:chOff x="568846" y="2500748"/>
              <a:chExt cx="5126491" cy="3851374"/>
            </a:xfrm>
          </p:grpSpPr>
          <p:pic>
            <p:nvPicPr>
              <p:cNvPr id="5" name="図 4">
                <a:extLst>
                  <a:ext uri="{FF2B5EF4-FFF2-40B4-BE49-F238E27FC236}">
                    <a16:creationId xmlns:a16="http://schemas.microsoft.com/office/drawing/2014/main" id="{DBD15872-8E46-3DDD-355B-3A06E1EC8FFB}"/>
                  </a:ext>
                </a:extLst>
              </p:cNvPr>
              <p:cNvPicPr>
                <a:picLocks noChangeAspect="1"/>
              </p:cNvPicPr>
              <p:nvPr/>
            </p:nvPicPr>
            <p:blipFill rotWithShape="1">
              <a:blip r:embed="rId3"/>
              <a:srcRect l="5686" t="9732" r="8163" b="3969"/>
              <a:stretch/>
            </p:blipFill>
            <p:spPr>
              <a:xfrm>
                <a:off x="568846" y="2500748"/>
                <a:ext cx="5126491" cy="3851374"/>
              </a:xfrm>
              <a:prstGeom prst="rect">
                <a:avLst/>
              </a:prstGeom>
            </p:spPr>
          </p:pic>
          <p:cxnSp>
            <p:nvCxnSpPr>
              <p:cNvPr id="15" name="直線コネクタ 14">
                <a:extLst>
                  <a:ext uri="{FF2B5EF4-FFF2-40B4-BE49-F238E27FC236}">
                    <a16:creationId xmlns:a16="http://schemas.microsoft.com/office/drawing/2014/main" id="{7DAA4C5C-D7A3-915C-201C-73F19893BC31}"/>
                  </a:ext>
                </a:extLst>
              </p:cNvPr>
              <p:cNvCxnSpPr>
                <a:cxnSpLocks/>
              </p:cNvCxnSpPr>
              <p:nvPr/>
            </p:nvCxnSpPr>
            <p:spPr>
              <a:xfrm>
                <a:off x="950826" y="6019868"/>
                <a:ext cx="4582633"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4FC4B43-2187-C943-7543-CACBBFFE7097}"/>
                  </a:ext>
                </a:extLst>
              </p:cNvPr>
              <p:cNvCxnSpPr>
                <a:cxnSpLocks/>
              </p:cNvCxnSpPr>
              <p:nvPr/>
            </p:nvCxnSpPr>
            <p:spPr>
              <a:xfrm flipV="1">
                <a:off x="2311400" y="5838940"/>
                <a:ext cx="930742" cy="180928"/>
              </a:xfrm>
              <a:prstGeom prst="straightConnector1">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18C2458A-72EA-C0B8-BB66-82EB60FD4233}"/>
                  </a:ext>
                </a:extLst>
              </p:cNvPr>
              <p:cNvSpPr txBox="1"/>
              <p:nvPr/>
            </p:nvSpPr>
            <p:spPr>
              <a:xfrm>
                <a:off x="3160808" y="5531878"/>
                <a:ext cx="2236510" cy="400110"/>
              </a:xfrm>
              <a:prstGeom prst="rect">
                <a:avLst/>
              </a:prstGeom>
              <a:noFill/>
            </p:spPr>
            <p:txBody>
              <a:bodyPr wrap="square" rtlCol="0">
                <a:spAutoFit/>
              </a:bodyPr>
              <a:lstStyle/>
              <a:p>
                <a:r>
                  <a:rPr kumimoji="1" lang="ja-JP" altLang="en-US" sz="2000" dirty="0"/>
                  <a:t>次のパラメーター</a:t>
                </a:r>
              </a:p>
            </p:txBody>
          </p:sp>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E54641A-0D69-06E6-2D06-B6B84F298F5F}"/>
                    </a:ext>
                  </a:extLst>
                </p:cNvPr>
                <p:cNvSpPr txBox="1"/>
                <p:nvPr/>
              </p:nvSpPr>
              <p:spPr>
                <a:xfrm>
                  <a:off x="3191261" y="6292821"/>
                  <a:ext cx="405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𝒙</m:t>
                        </m:r>
                      </m:oMath>
                    </m:oMathPara>
                  </a14:m>
                  <a:endParaRPr kumimoji="1" lang="ja-JP" altLang="en-US" sz="2000" b="1" dirty="0"/>
                </a:p>
              </p:txBody>
            </p:sp>
          </mc:Choice>
          <mc:Fallback xmlns="">
            <p:sp>
              <p:nvSpPr>
                <p:cNvPr id="25" name="テキスト ボックス 24">
                  <a:extLst>
                    <a:ext uri="{FF2B5EF4-FFF2-40B4-BE49-F238E27FC236}">
                      <a16:creationId xmlns:a16="http://schemas.microsoft.com/office/drawing/2014/main" id="{6E54641A-0D69-06E6-2D06-B6B84F298F5F}"/>
                    </a:ext>
                  </a:extLst>
                </p:cNvPr>
                <p:cNvSpPr txBox="1">
                  <a:spLocks noRot="1" noChangeAspect="1" noMove="1" noResize="1" noEditPoints="1" noAdjustHandles="1" noChangeArrowheads="1" noChangeShapeType="1" noTextEdit="1"/>
                </p:cNvSpPr>
                <p:nvPr/>
              </p:nvSpPr>
              <p:spPr>
                <a:xfrm>
                  <a:off x="3191261" y="6292821"/>
                  <a:ext cx="405880"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62FEEB4E-11F9-79D4-4075-DE13BA32D087}"/>
                    </a:ext>
                  </a:extLst>
                </p:cNvPr>
                <p:cNvSpPr txBox="1"/>
                <p:nvPr/>
              </p:nvSpPr>
              <p:spPr>
                <a:xfrm>
                  <a:off x="4643652" y="2743554"/>
                  <a:ext cx="89755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𝛼</m:t>
                        </m:r>
                        <m:r>
                          <a:rPr kumimoji="1" lang="en-US" altLang="ja-JP" sz="2000" b="0" i="1" smtClean="0">
                            <a:latin typeface="Cambria Math" panose="02040503050406030204" pitchFamily="18" charset="0"/>
                          </a:rPr>
                          <m:t>=4</m:t>
                        </m:r>
                      </m:oMath>
                    </m:oMathPara>
                  </a14:m>
                  <a:endParaRPr kumimoji="1" lang="ja-JP" altLang="en-US" sz="2000" dirty="0"/>
                </a:p>
              </p:txBody>
            </p:sp>
          </mc:Choice>
          <mc:Fallback xmlns="">
            <p:sp>
              <p:nvSpPr>
                <p:cNvPr id="29" name="テキスト ボックス 28">
                  <a:extLst>
                    <a:ext uri="{FF2B5EF4-FFF2-40B4-BE49-F238E27FC236}">
                      <a16:creationId xmlns:a16="http://schemas.microsoft.com/office/drawing/2014/main" id="{62FEEB4E-11F9-79D4-4075-DE13BA32D087}"/>
                    </a:ext>
                  </a:extLst>
                </p:cNvPr>
                <p:cNvSpPr txBox="1">
                  <a:spLocks noRot="1" noChangeAspect="1" noMove="1" noResize="1" noEditPoints="1" noAdjustHandles="1" noChangeArrowheads="1" noChangeShapeType="1" noTextEdit="1"/>
                </p:cNvSpPr>
                <p:nvPr/>
              </p:nvSpPr>
              <p:spPr>
                <a:xfrm>
                  <a:off x="4643652" y="2743554"/>
                  <a:ext cx="897553" cy="400110"/>
                </a:xfrm>
                <a:prstGeom prst="rect">
                  <a:avLst/>
                </a:prstGeom>
                <a:blipFill>
                  <a:blip r:embed="rId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CCE8DE90-1281-C52B-8BC5-79EA4B21442A}"/>
                  </a:ext>
                </a:extLst>
              </p:cNvPr>
              <p:cNvSpPr txBox="1"/>
              <p:nvPr/>
            </p:nvSpPr>
            <p:spPr>
              <a:xfrm>
                <a:off x="5073039" y="1849918"/>
                <a:ext cx="4711177" cy="707886"/>
              </a:xfrm>
              <a:prstGeom prst="rect">
                <a:avLst/>
              </a:prstGeom>
              <a:noFill/>
            </p:spPr>
            <p:txBody>
              <a:bodyPr wrap="square" rtlCol="0">
                <a:spAutoFit/>
              </a:bodyPr>
              <a:lstStyle/>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大</a:t>
                </a:r>
                <a:r>
                  <a:rPr lang="en-US" altLang="ja-JP" sz="2000" dirty="0">
                    <a:latin typeface="Times New Roman" panose="02020603050405020304" pitchFamily="18" charset="0"/>
                    <a:cs typeface="Times New Roman" panose="02020603050405020304" pitchFamily="18" charset="0"/>
                  </a:rPr>
                  <a:t>: </a:t>
                </a:r>
                <a:r>
                  <a:rPr lang="ja-JP" altLang="en-US" sz="2000" dirty="0">
                    <a:latin typeface="Times New Roman" panose="02020603050405020304" pitchFamily="18" charset="0"/>
                    <a:cs typeface="Times New Roman" panose="02020603050405020304" pitchFamily="18" charset="0"/>
                  </a:rPr>
                  <a:t>探索重視</a:t>
                </a:r>
                <a:endParaRPr lang="en-US" altLang="ja-JP" sz="2000" dirty="0">
                  <a:latin typeface="Times New Roman" panose="02020603050405020304" pitchFamily="18" charset="0"/>
                  <a:cs typeface="Times New Roman" panose="02020603050405020304" pitchFamily="18" charset="0"/>
                </a:endParaRPr>
              </a:p>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小</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 活用重視</a:t>
                </a:r>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CCE8DE90-1281-C52B-8BC5-79EA4B21442A}"/>
                  </a:ext>
                </a:extLst>
              </p:cNvPr>
              <p:cNvSpPr txBox="1">
                <a:spLocks noRot="1" noChangeAspect="1" noMove="1" noResize="1" noEditPoints="1" noAdjustHandles="1" noChangeArrowheads="1" noChangeShapeType="1" noTextEdit="1"/>
              </p:cNvSpPr>
              <p:nvPr/>
            </p:nvSpPr>
            <p:spPr>
              <a:xfrm>
                <a:off x="5073039" y="1849918"/>
                <a:ext cx="4711177" cy="707886"/>
              </a:xfrm>
              <a:prstGeom prst="rect">
                <a:avLst/>
              </a:prstGeom>
              <a:blipFill>
                <a:blip r:embed="rId6"/>
                <a:stretch>
                  <a:fillRect t="-5128" b="-145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09994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en-US" altLang="ja-JP" sz="2800" dirty="0">
                <a:latin typeface="Times New Roman" panose="02020603050405020304" pitchFamily="18" charset="0"/>
                <a:cs typeface="Times New Roman" panose="02020603050405020304" pitchFamily="18" charset="0"/>
              </a:rPr>
              <a:t>Lowe</a:t>
            </a:r>
            <a:r>
              <a:rPr kumimoji="1" lang="en-US" altLang="ja-JP" sz="2800" dirty="0">
                <a:latin typeface="Times New Roman" panose="02020603050405020304" pitchFamily="18" charset="0"/>
                <a:cs typeface="Times New Roman" panose="02020603050405020304" pitchFamily="18" charset="0"/>
              </a:rPr>
              <a:t>r Confidence Bound (LCB)</a:t>
            </a:r>
            <a:endParaRPr kumimoji="1" lang="ja-JP"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400445"/>
                <a:ext cx="4711177" cy="1015663"/>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分散を含めた値</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を指標に方針を決める</a:t>
                </a:r>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ja-JP" altLang="en-US" sz="2000" i="1" smtClean="0">
                              <a:latin typeface="Cambria Math" panose="02040503050406030204" pitchFamily="18" charset="0"/>
                              <a:cs typeface="Times New Roman" panose="02020603050405020304" pitchFamily="18" charset="0"/>
                            </a:rPr>
                            <m:t>𝛼</m:t>
                          </m:r>
                        </m:e>
                        <m:sub>
                          <m:r>
                            <a:rPr lang="en-US" altLang="ja-JP" sz="2000" b="0" i="1" smtClean="0">
                              <a:latin typeface="Cambria Math" panose="02040503050406030204" pitchFamily="18" charset="0"/>
                              <a:cs typeface="Times New Roman" panose="02020603050405020304" pitchFamily="18" charset="0"/>
                            </a:rPr>
                            <m:t>𝐿𝐶𝐵</m:t>
                          </m:r>
                        </m:sub>
                      </m:sSub>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𝜇</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𝛼</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𝜎</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oMath>
                  </m:oMathPara>
                </a14:m>
                <a:endParaRPr lang="en-US" altLang="ja-JP" sz="2000" dirty="0">
                  <a:latin typeface="Times New Roman" panose="02020603050405020304" pitchFamily="18" charset="0"/>
                  <a:cs typeface="Times New Roman" panose="02020603050405020304" pitchFamily="18" charset="0"/>
                </a:endParaRPr>
              </a:p>
            </p:txBody>
          </p:sp>
        </mc:Choice>
        <mc:Fallback>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838200" y="1400445"/>
                <a:ext cx="4711177" cy="1015663"/>
              </a:xfrm>
              <a:prstGeom prst="rect">
                <a:avLst/>
              </a:prstGeom>
              <a:blipFill>
                <a:blip r:embed="rId2"/>
                <a:stretch>
                  <a:fillRect l="-1425" t="-4217" r="-907" b="-6024"/>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0DE36B68-6BF1-46A4-CD89-63BC4B35338E}"/>
              </a:ext>
            </a:extLst>
          </p:cNvPr>
          <p:cNvSpPr txBox="1"/>
          <p:nvPr/>
        </p:nvSpPr>
        <p:spPr>
          <a:xfrm>
            <a:off x="2517038" y="2360231"/>
            <a:ext cx="877163" cy="369332"/>
          </a:xfrm>
          <a:prstGeom prst="rect">
            <a:avLst/>
          </a:prstGeom>
          <a:noFill/>
        </p:spPr>
        <p:txBody>
          <a:bodyPr wrap="none" rtlCol="0">
            <a:spAutoFit/>
          </a:bodyPr>
          <a:lstStyle/>
          <a:p>
            <a:r>
              <a:rPr lang="ja-JP" altLang="en-US" dirty="0"/>
              <a:t>予測値</a:t>
            </a:r>
            <a:endParaRPr kumimoji="1" lang="ja-JP" altLang="en-US" dirty="0"/>
          </a:p>
        </p:txBody>
      </p:sp>
      <p:sp>
        <p:nvSpPr>
          <p:cNvPr id="27" name="テキスト ボックス 26">
            <a:extLst>
              <a:ext uri="{FF2B5EF4-FFF2-40B4-BE49-F238E27FC236}">
                <a16:creationId xmlns:a16="http://schemas.microsoft.com/office/drawing/2014/main" id="{1C3E9CA9-89F4-7185-DBB4-F9312F3F754C}"/>
              </a:ext>
            </a:extLst>
          </p:cNvPr>
          <p:cNvSpPr txBox="1"/>
          <p:nvPr/>
        </p:nvSpPr>
        <p:spPr>
          <a:xfrm>
            <a:off x="3898580" y="2337950"/>
            <a:ext cx="646331" cy="369332"/>
          </a:xfrm>
          <a:prstGeom prst="rect">
            <a:avLst/>
          </a:prstGeom>
          <a:noFill/>
        </p:spPr>
        <p:txBody>
          <a:bodyPr wrap="none" rtlCol="0">
            <a:spAutoFit/>
          </a:bodyPr>
          <a:lstStyle/>
          <a:p>
            <a:r>
              <a:rPr lang="ja-JP" altLang="en-US" dirty="0"/>
              <a:t>分散</a:t>
            </a:r>
            <a:endParaRPr kumimoji="1" lang="ja-JP" altLang="en-US" dirty="0"/>
          </a:p>
        </p:txBody>
      </p:sp>
      <p:sp>
        <p:nvSpPr>
          <p:cNvPr id="28" name="テキスト ボックス 27">
            <a:extLst>
              <a:ext uri="{FF2B5EF4-FFF2-40B4-BE49-F238E27FC236}">
                <a16:creationId xmlns:a16="http://schemas.microsoft.com/office/drawing/2014/main" id="{D26A2C48-FD17-EB4D-D6EC-EE1EAEFA4B91}"/>
              </a:ext>
            </a:extLst>
          </p:cNvPr>
          <p:cNvSpPr txBox="1"/>
          <p:nvPr/>
        </p:nvSpPr>
        <p:spPr>
          <a:xfrm>
            <a:off x="3284150" y="1811706"/>
            <a:ext cx="646331" cy="369332"/>
          </a:xfrm>
          <a:prstGeom prst="rect">
            <a:avLst/>
          </a:prstGeom>
          <a:noFill/>
        </p:spPr>
        <p:txBody>
          <a:bodyPr wrap="none" rtlCol="0">
            <a:spAutoFit/>
          </a:bodyPr>
          <a:lstStyle/>
          <a:p>
            <a:r>
              <a:rPr lang="ja-JP" altLang="en-US" dirty="0"/>
              <a:t>定数</a:t>
            </a:r>
            <a:endParaRPr kumimoji="1" lang="ja-JP" altLang="en-US" dirty="0"/>
          </a:p>
        </p:txBody>
      </p:sp>
      <p:grpSp>
        <p:nvGrpSpPr>
          <p:cNvPr id="40" name="グループ化 39">
            <a:extLst>
              <a:ext uri="{FF2B5EF4-FFF2-40B4-BE49-F238E27FC236}">
                <a16:creationId xmlns:a16="http://schemas.microsoft.com/office/drawing/2014/main" id="{6882D837-FA59-121D-6FEE-57232AA2E405}"/>
              </a:ext>
            </a:extLst>
          </p:cNvPr>
          <p:cNvGrpSpPr/>
          <p:nvPr/>
        </p:nvGrpSpPr>
        <p:grpSpPr>
          <a:xfrm>
            <a:off x="720905" y="2773704"/>
            <a:ext cx="10632895" cy="4067275"/>
            <a:chOff x="720905" y="2641500"/>
            <a:chExt cx="10632895" cy="4067275"/>
          </a:xfrm>
        </p:grpSpPr>
        <p:grpSp>
          <p:nvGrpSpPr>
            <p:cNvPr id="23" name="グループ化 22">
              <a:extLst>
                <a:ext uri="{FF2B5EF4-FFF2-40B4-BE49-F238E27FC236}">
                  <a16:creationId xmlns:a16="http://schemas.microsoft.com/office/drawing/2014/main" id="{733BAA5E-92D8-35FF-7512-FF5A9346D94B}"/>
                </a:ext>
              </a:extLst>
            </p:cNvPr>
            <p:cNvGrpSpPr/>
            <p:nvPr/>
          </p:nvGrpSpPr>
          <p:grpSpPr>
            <a:xfrm>
              <a:off x="720905" y="2641500"/>
              <a:ext cx="10632895" cy="3851375"/>
              <a:chOff x="568846" y="2500747"/>
              <a:chExt cx="10632895" cy="3851375"/>
            </a:xfrm>
          </p:grpSpPr>
          <p:pic>
            <p:nvPicPr>
              <p:cNvPr id="5" name="図 4">
                <a:extLst>
                  <a:ext uri="{FF2B5EF4-FFF2-40B4-BE49-F238E27FC236}">
                    <a16:creationId xmlns:a16="http://schemas.microsoft.com/office/drawing/2014/main" id="{DBD15872-8E46-3DDD-355B-3A06E1EC8FFB}"/>
                  </a:ext>
                </a:extLst>
              </p:cNvPr>
              <p:cNvPicPr>
                <a:picLocks noChangeAspect="1"/>
              </p:cNvPicPr>
              <p:nvPr/>
            </p:nvPicPr>
            <p:blipFill rotWithShape="1">
              <a:blip r:embed="rId3"/>
              <a:srcRect l="5686" t="9732" r="8163" b="3969"/>
              <a:stretch/>
            </p:blipFill>
            <p:spPr>
              <a:xfrm>
                <a:off x="568846" y="2500748"/>
                <a:ext cx="5126491" cy="3851374"/>
              </a:xfrm>
              <a:prstGeom prst="rect">
                <a:avLst/>
              </a:prstGeom>
            </p:spPr>
          </p:pic>
          <p:pic>
            <p:nvPicPr>
              <p:cNvPr id="7" name="図 6">
                <a:extLst>
                  <a:ext uri="{FF2B5EF4-FFF2-40B4-BE49-F238E27FC236}">
                    <a16:creationId xmlns:a16="http://schemas.microsoft.com/office/drawing/2014/main" id="{AD29542A-10E5-A952-4E1F-0CBADA97248F}"/>
                  </a:ext>
                </a:extLst>
              </p:cNvPr>
              <p:cNvPicPr>
                <a:picLocks noChangeAspect="1"/>
              </p:cNvPicPr>
              <p:nvPr/>
            </p:nvPicPr>
            <p:blipFill rotWithShape="1">
              <a:blip r:embed="rId4"/>
              <a:srcRect l="4081" t="9732" r="8090" b="3969"/>
              <a:stretch/>
            </p:blipFill>
            <p:spPr>
              <a:xfrm>
                <a:off x="5975498" y="2500747"/>
                <a:ext cx="5226243" cy="3851375"/>
              </a:xfrm>
              <a:prstGeom prst="rect">
                <a:avLst/>
              </a:prstGeom>
            </p:spPr>
          </p:pic>
          <p:cxnSp>
            <p:nvCxnSpPr>
              <p:cNvPr id="9" name="直線コネクタ 8">
                <a:extLst>
                  <a:ext uri="{FF2B5EF4-FFF2-40B4-BE49-F238E27FC236}">
                    <a16:creationId xmlns:a16="http://schemas.microsoft.com/office/drawing/2014/main" id="{1F065C87-D3E0-3F1D-83B1-B47CB911196A}"/>
                  </a:ext>
                </a:extLst>
              </p:cNvPr>
              <p:cNvCxnSpPr>
                <a:cxnSpLocks/>
              </p:cNvCxnSpPr>
              <p:nvPr/>
            </p:nvCxnSpPr>
            <p:spPr>
              <a:xfrm>
                <a:off x="6496493" y="4800668"/>
                <a:ext cx="4582633"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DEFE87F-FBC3-1D2F-FB1E-5D264CD15C94}"/>
                  </a:ext>
                </a:extLst>
              </p:cNvPr>
              <p:cNvCxnSpPr>
                <a:cxnSpLocks/>
              </p:cNvCxnSpPr>
              <p:nvPr/>
            </p:nvCxnSpPr>
            <p:spPr>
              <a:xfrm>
                <a:off x="8851900" y="4800668"/>
                <a:ext cx="0" cy="433082"/>
              </a:xfrm>
              <a:prstGeom prst="straightConnector1">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DAA4C5C-D7A3-915C-201C-73F19893BC31}"/>
                  </a:ext>
                </a:extLst>
              </p:cNvPr>
              <p:cNvCxnSpPr>
                <a:cxnSpLocks/>
              </p:cNvCxnSpPr>
              <p:nvPr/>
            </p:nvCxnSpPr>
            <p:spPr>
              <a:xfrm>
                <a:off x="950826" y="6019868"/>
                <a:ext cx="4582633"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4FC4B43-2187-C943-7543-CACBBFFE7097}"/>
                  </a:ext>
                </a:extLst>
              </p:cNvPr>
              <p:cNvCxnSpPr>
                <a:cxnSpLocks/>
              </p:cNvCxnSpPr>
              <p:nvPr/>
            </p:nvCxnSpPr>
            <p:spPr>
              <a:xfrm flipV="1">
                <a:off x="2311400" y="5838940"/>
                <a:ext cx="930742" cy="180928"/>
              </a:xfrm>
              <a:prstGeom prst="straightConnector1">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4C353AF4-D880-7854-ABEF-A23498FAC3DB}"/>
                  </a:ext>
                </a:extLst>
              </p:cNvPr>
              <p:cNvSpPr txBox="1"/>
              <p:nvPr/>
            </p:nvSpPr>
            <p:spPr>
              <a:xfrm>
                <a:off x="7943161" y="5233750"/>
                <a:ext cx="2236510" cy="400110"/>
              </a:xfrm>
              <a:prstGeom prst="rect">
                <a:avLst/>
              </a:prstGeom>
              <a:noFill/>
            </p:spPr>
            <p:txBody>
              <a:bodyPr wrap="none" rtlCol="0">
                <a:spAutoFit/>
              </a:bodyPr>
              <a:lstStyle/>
              <a:p>
                <a:r>
                  <a:rPr kumimoji="1" lang="ja-JP" altLang="en-US" sz="2000" dirty="0"/>
                  <a:t>次のパラメーター</a:t>
                </a:r>
              </a:p>
            </p:txBody>
          </p:sp>
          <p:sp>
            <p:nvSpPr>
              <p:cNvPr id="21" name="テキスト ボックス 20">
                <a:extLst>
                  <a:ext uri="{FF2B5EF4-FFF2-40B4-BE49-F238E27FC236}">
                    <a16:creationId xmlns:a16="http://schemas.microsoft.com/office/drawing/2014/main" id="{18C2458A-72EA-C0B8-BB66-82EB60FD4233}"/>
                  </a:ext>
                </a:extLst>
              </p:cNvPr>
              <p:cNvSpPr txBox="1"/>
              <p:nvPr/>
            </p:nvSpPr>
            <p:spPr>
              <a:xfrm>
                <a:off x="3160808" y="5531878"/>
                <a:ext cx="2236510" cy="400110"/>
              </a:xfrm>
              <a:prstGeom prst="rect">
                <a:avLst/>
              </a:prstGeom>
              <a:noFill/>
            </p:spPr>
            <p:txBody>
              <a:bodyPr wrap="square" rtlCol="0">
                <a:spAutoFit/>
              </a:bodyPr>
              <a:lstStyle/>
              <a:p>
                <a:r>
                  <a:rPr kumimoji="1" lang="ja-JP" altLang="en-US" sz="2000" dirty="0"/>
                  <a:t>次のパラメーター</a:t>
                </a:r>
              </a:p>
            </p:txBody>
          </p:sp>
        </p:gr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B7D7552-E38F-D6DE-7EB7-9803C49FF90A}"/>
                    </a:ext>
                  </a:extLst>
                </p:cNvPr>
                <p:cNvSpPr txBox="1"/>
                <p:nvPr/>
              </p:nvSpPr>
              <p:spPr>
                <a:xfrm>
                  <a:off x="8724228" y="6308665"/>
                  <a:ext cx="405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𝒙</m:t>
                        </m:r>
                      </m:oMath>
                    </m:oMathPara>
                  </a14:m>
                  <a:endParaRPr kumimoji="1" lang="ja-JP" altLang="en-US" sz="2000" b="1" dirty="0"/>
                </a:p>
              </p:txBody>
            </p:sp>
          </mc:Choice>
          <mc:Fallback xmlns="">
            <p:sp>
              <p:nvSpPr>
                <p:cNvPr id="24" name="テキスト ボックス 23">
                  <a:extLst>
                    <a:ext uri="{FF2B5EF4-FFF2-40B4-BE49-F238E27FC236}">
                      <a16:creationId xmlns:a16="http://schemas.microsoft.com/office/drawing/2014/main" id="{FB7D7552-E38F-D6DE-7EB7-9803C49FF90A}"/>
                    </a:ext>
                  </a:extLst>
                </p:cNvPr>
                <p:cNvSpPr txBox="1">
                  <a:spLocks noRot="1" noChangeAspect="1" noMove="1" noResize="1" noEditPoints="1" noAdjustHandles="1" noChangeArrowheads="1" noChangeShapeType="1" noTextEdit="1"/>
                </p:cNvSpPr>
                <p:nvPr/>
              </p:nvSpPr>
              <p:spPr>
                <a:xfrm>
                  <a:off x="8724228" y="6308665"/>
                  <a:ext cx="405880"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E54641A-0D69-06E6-2D06-B6B84F298F5F}"/>
                    </a:ext>
                  </a:extLst>
                </p:cNvPr>
                <p:cNvSpPr txBox="1"/>
                <p:nvPr/>
              </p:nvSpPr>
              <p:spPr>
                <a:xfrm>
                  <a:off x="3191261" y="6292821"/>
                  <a:ext cx="405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𝒙</m:t>
                        </m:r>
                      </m:oMath>
                    </m:oMathPara>
                  </a14:m>
                  <a:endParaRPr kumimoji="1" lang="ja-JP" altLang="en-US" sz="2000" b="1" dirty="0"/>
                </a:p>
              </p:txBody>
            </p:sp>
          </mc:Choice>
          <mc:Fallback xmlns="">
            <p:sp>
              <p:nvSpPr>
                <p:cNvPr id="25" name="テキスト ボックス 24">
                  <a:extLst>
                    <a:ext uri="{FF2B5EF4-FFF2-40B4-BE49-F238E27FC236}">
                      <a16:creationId xmlns:a16="http://schemas.microsoft.com/office/drawing/2014/main" id="{6E54641A-0D69-06E6-2D06-B6B84F298F5F}"/>
                    </a:ext>
                  </a:extLst>
                </p:cNvPr>
                <p:cNvSpPr txBox="1">
                  <a:spLocks noRot="1" noChangeAspect="1" noMove="1" noResize="1" noEditPoints="1" noAdjustHandles="1" noChangeArrowheads="1" noChangeShapeType="1" noTextEdit="1"/>
                </p:cNvSpPr>
                <p:nvPr/>
              </p:nvSpPr>
              <p:spPr>
                <a:xfrm>
                  <a:off x="3191261" y="6292821"/>
                  <a:ext cx="405880"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62FEEB4E-11F9-79D4-4075-DE13BA32D087}"/>
                    </a:ext>
                  </a:extLst>
                </p:cNvPr>
                <p:cNvSpPr txBox="1"/>
                <p:nvPr/>
              </p:nvSpPr>
              <p:spPr>
                <a:xfrm>
                  <a:off x="4643652" y="2743554"/>
                  <a:ext cx="89755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𝛼</m:t>
                        </m:r>
                        <m:r>
                          <a:rPr kumimoji="1" lang="en-US" altLang="ja-JP" sz="2000" b="0" i="1" smtClean="0">
                            <a:latin typeface="Cambria Math" panose="02040503050406030204" pitchFamily="18" charset="0"/>
                          </a:rPr>
                          <m:t>=4</m:t>
                        </m:r>
                      </m:oMath>
                    </m:oMathPara>
                  </a14:m>
                  <a:endParaRPr kumimoji="1" lang="ja-JP" altLang="en-US" sz="2000" dirty="0"/>
                </a:p>
              </p:txBody>
            </p:sp>
          </mc:Choice>
          <mc:Fallback xmlns="">
            <p:sp>
              <p:nvSpPr>
                <p:cNvPr id="29" name="テキスト ボックス 28">
                  <a:extLst>
                    <a:ext uri="{FF2B5EF4-FFF2-40B4-BE49-F238E27FC236}">
                      <a16:creationId xmlns:a16="http://schemas.microsoft.com/office/drawing/2014/main" id="{62FEEB4E-11F9-79D4-4075-DE13BA32D087}"/>
                    </a:ext>
                  </a:extLst>
                </p:cNvPr>
                <p:cNvSpPr txBox="1">
                  <a:spLocks noRot="1" noChangeAspect="1" noMove="1" noResize="1" noEditPoints="1" noAdjustHandles="1" noChangeArrowheads="1" noChangeShapeType="1" noTextEdit="1"/>
                </p:cNvSpPr>
                <p:nvPr/>
              </p:nvSpPr>
              <p:spPr>
                <a:xfrm>
                  <a:off x="4643652" y="2743554"/>
                  <a:ext cx="897553" cy="40011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E4E9F4BD-FB55-A902-C675-95907B64173F}"/>
                    </a:ext>
                  </a:extLst>
                </p:cNvPr>
                <p:cNvSpPr txBox="1"/>
                <p:nvPr/>
              </p:nvSpPr>
              <p:spPr>
                <a:xfrm>
                  <a:off x="10333632" y="2743554"/>
                  <a:ext cx="89755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𝛼</m:t>
                        </m:r>
                        <m:r>
                          <a:rPr kumimoji="1" lang="en-US" altLang="ja-JP" sz="2000" b="0" i="1" smtClean="0">
                            <a:latin typeface="Cambria Math" panose="02040503050406030204" pitchFamily="18" charset="0"/>
                          </a:rPr>
                          <m:t>=1</m:t>
                        </m:r>
                      </m:oMath>
                    </m:oMathPara>
                  </a14:m>
                  <a:endParaRPr kumimoji="1" lang="ja-JP" altLang="en-US" sz="2000" dirty="0"/>
                </a:p>
              </p:txBody>
            </p:sp>
          </mc:Choice>
          <mc:Fallback xmlns="">
            <p:sp>
              <p:nvSpPr>
                <p:cNvPr id="30" name="テキスト ボックス 29">
                  <a:extLst>
                    <a:ext uri="{FF2B5EF4-FFF2-40B4-BE49-F238E27FC236}">
                      <a16:creationId xmlns:a16="http://schemas.microsoft.com/office/drawing/2014/main" id="{E4E9F4BD-FB55-A902-C675-95907B64173F}"/>
                    </a:ext>
                  </a:extLst>
                </p:cNvPr>
                <p:cNvSpPr txBox="1">
                  <a:spLocks noRot="1" noChangeAspect="1" noMove="1" noResize="1" noEditPoints="1" noAdjustHandles="1" noChangeArrowheads="1" noChangeShapeType="1" noTextEdit="1"/>
                </p:cNvSpPr>
                <p:nvPr/>
              </p:nvSpPr>
              <p:spPr>
                <a:xfrm>
                  <a:off x="10333632" y="2743554"/>
                  <a:ext cx="897553" cy="400110"/>
                </a:xfrm>
                <a:prstGeom prst="rect">
                  <a:avLst/>
                </a:prstGeom>
                <a:blipFill>
                  <a:blip r:embed="rId8"/>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CCE8DE90-1281-C52B-8BC5-79EA4B21442A}"/>
                  </a:ext>
                </a:extLst>
              </p:cNvPr>
              <p:cNvSpPr txBox="1"/>
              <p:nvPr/>
            </p:nvSpPr>
            <p:spPr>
              <a:xfrm>
                <a:off x="5073039" y="1849918"/>
                <a:ext cx="4711177" cy="707886"/>
              </a:xfrm>
              <a:prstGeom prst="rect">
                <a:avLst/>
              </a:prstGeom>
              <a:noFill/>
            </p:spPr>
            <p:txBody>
              <a:bodyPr wrap="square" rtlCol="0">
                <a:spAutoFit/>
              </a:bodyPr>
              <a:lstStyle/>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大</a:t>
                </a:r>
                <a:r>
                  <a:rPr lang="en-US" altLang="ja-JP" sz="2000" dirty="0">
                    <a:latin typeface="Times New Roman" panose="02020603050405020304" pitchFamily="18" charset="0"/>
                    <a:cs typeface="Times New Roman" panose="02020603050405020304" pitchFamily="18" charset="0"/>
                  </a:rPr>
                  <a:t>: </a:t>
                </a:r>
                <a:r>
                  <a:rPr lang="ja-JP" altLang="en-US" sz="2000" dirty="0">
                    <a:latin typeface="Times New Roman" panose="02020603050405020304" pitchFamily="18" charset="0"/>
                    <a:cs typeface="Times New Roman" panose="02020603050405020304" pitchFamily="18" charset="0"/>
                  </a:rPr>
                  <a:t>探索重視</a:t>
                </a:r>
                <a:endParaRPr lang="en-US" altLang="ja-JP" sz="2000" dirty="0">
                  <a:latin typeface="Times New Roman" panose="02020603050405020304" pitchFamily="18" charset="0"/>
                  <a:cs typeface="Times New Roman" panose="02020603050405020304" pitchFamily="18" charset="0"/>
                </a:endParaRPr>
              </a:p>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小</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 活用重視</a:t>
                </a:r>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CCE8DE90-1281-C52B-8BC5-79EA4B21442A}"/>
                  </a:ext>
                </a:extLst>
              </p:cNvPr>
              <p:cNvSpPr txBox="1">
                <a:spLocks noRot="1" noChangeAspect="1" noMove="1" noResize="1" noEditPoints="1" noAdjustHandles="1" noChangeArrowheads="1" noChangeShapeType="1" noTextEdit="1"/>
              </p:cNvSpPr>
              <p:nvPr/>
            </p:nvSpPr>
            <p:spPr>
              <a:xfrm>
                <a:off x="5073039" y="1849918"/>
                <a:ext cx="4711177" cy="707886"/>
              </a:xfrm>
              <a:prstGeom prst="rect">
                <a:avLst/>
              </a:prstGeom>
              <a:blipFill>
                <a:blip r:embed="rId9"/>
                <a:stretch>
                  <a:fillRect t="-5128" b="-145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66652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687B4B5-D1D2-7345-76FA-19DBE8712764}"/>
              </a:ext>
            </a:extLst>
          </p:cNvPr>
          <p:cNvPicPr>
            <a:picLocks noChangeAspect="1"/>
          </p:cNvPicPr>
          <p:nvPr/>
        </p:nvPicPr>
        <p:blipFill rotWithShape="1">
          <a:blip r:embed="rId2"/>
          <a:srcRect l="7118" t="19462" r="6541" b="2745"/>
          <a:stretch/>
        </p:blipFill>
        <p:spPr>
          <a:xfrm>
            <a:off x="573739" y="2595281"/>
            <a:ext cx="5365702" cy="4141695"/>
          </a:xfrm>
          <a:prstGeom prst="rect">
            <a:avLst/>
          </a:prstGeom>
        </p:spPr>
      </p:pic>
      <p:pic>
        <p:nvPicPr>
          <p:cNvPr id="5" name="図 4">
            <a:extLst>
              <a:ext uri="{FF2B5EF4-FFF2-40B4-BE49-F238E27FC236}">
                <a16:creationId xmlns:a16="http://schemas.microsoft.com/office/drawing/2014/main" id="{F34B9234-7C31-304C-1DC0-86C63FFFCC79}"/>
              </a:ext>
            </a:extLst>
          </p:cNvPr>
          <p:cNvPicPr>
            <a:picLocks noChangeAspect="1"/>
          </p:cNvPicPr>
          <p:nvPr/>
        </p:nvPicPr>
        <p:blipFill rotWithShape="1">
          <a:blip r:embed="rId3"/>
          <a:srcRect l="5841" t="19462" r="7817" b="2745"/>
          <a:stretch/>
        </p:blipFill>
        <p:spPr>
          <a:xfrm>
            <a:off x="6252558" y="2595280"/>
            <a:ext cx="5365703" cy="4141695"/>
          </a:xfrm>
          <a:prstGeom prst="rect">
            <a:avLst/>
          </a:prstGeom>
        </p:spPr>
      </p:pic>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8659854F-14F9-1ACC-DF35-5D5D4B86EC9C}"/>
                  </a:ext>
                </a:extLst>
              </p:cNvPr>
              <p:cNvSpPr txBox="1"/>
              <p:nvPr/>
            </p:nvSpPr>
            <p:spPr>
              <a:xfrm>
                <a:off x="838200" y="1400445"/>
                <a:ext cx="4711177" cy="1015663"/>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分散を含めた値</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を指標に方針を決める</a:t>
                </a:r>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ja-JP" altLang="en-US" sz="2000" i="1" smtClean="0">
                              <a:latin typeface="Cambria Math" panose="02040503050406030204" pitchFamily="18" charset="0"/>
                              <a:cs typeface="Times New Roman" panose="02020603050405020304" pitchFamily="18" charset="0"/>
                            </a:rPr>
                            <m:t>𝛼</m:t>
                          </m:r>
                        </m:e>
                        <m:sub>
                          <m:r>
                            <a:rPr lang="en-US" altLang="ja-JP" sz="2000" b="0" i="1" smtClean="0">
                              <a:latin typeface="Cambria Math" panose="02040503050406030204" pitchFamily="18" charset="0"/>
                              <a:cs typeface="Times New Roman" panose="02020603050405020304" pitchFamily="18" charset="0"/>
                            </a:rPr>
                            <m:t>𝐿𝐶𝐵</m:t>
                          </m:r>
                        </m:sub>
                      </m:sSub>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𝜇</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𝛼</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𝜎</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oMath>
                  </m:oMathPara>
                </a14:m>
                <a:endParaRPr lang="en-US" altLang="ja-JP" sz="2000" dirty="0">
                  <a:latin typeface="Times New Roman" panose="02020603050405020304" pitchFamily="18" charset="0"/>
                  <a:cs typeface="Times New Roman" panose="02020603050405020304" pitchFamily="18" charset="0"/>
                </a:endParaRPr>
              </a:p>
            </p:txBody>
          </p:sp>
        </mc:Choice>
        <mc:Fallback>
          <p:sp>
            <p:nvSpPr>
              <p:cNvPr id="2" name="テキスト ボックス 1">
                <a:extLst>
                  <a:ext uri="{FF2B5EF4-FFF2-40B4-BE49-F238E27FC236}">
                    <a16:creationId xmlns:a16="http://schemas.microsoft.com/office/drawing/2014/main" id="{8659854F-14F9-1ACC-DF35-5D5D4B86EC9C}"/>
                  </a:ext>
                </a:extLst>
              </p:cNvPr>
              <p:cNvSpPr txBox="1">
                <a:spLocks noRot="1" noChangeAspect="1" noMove="1" noResize="1" noEditPoints="1" noAdjustHandles="1" noChangeArrowheads="1" noChangeShapeType="1" noTextEdit="1"/>
              </p:cNvSpPr>
              <p:nvPr/>
            </p:nvSpPr>
            <p:spPr>
              <a:xfrm>
                <a:off x="838200" y="1400445"/>
                <a:ext cx="4711177" cy="1015663"/>
              </a:xfrm>
              <a:prstGeom prst="rect">
                <a:avLst/>
              </a:prstGeom>
              <a:blipFill>
                <a:blip r:embed="rId4"/>
                <a:stretch>
                  <a:fillRect l="-1425" t="-4217" r="-907" b="-6024"/>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392787C1-3A29-4BD7-42CB-37B8218DE599}"/>
              </a:ext>
            </a:extLst>
          </p:cNvPr>
          <p:cNvSpPr txBox="1"/>
          <p:nvPr/>
        </p:nvSpPr>
        <p:spPr>
          <a:xfrm>
            <a:off x="2517038" y="2360231"/>
            <a:ext cx="877163" cy="369332"/>
          </a:xfrm>
          <a:prstGeom prst="rect">
            <a:avLst/>
          </a:prstGeom>
          <a:noFill/>
        </p:spPr>
        <p:txBody>
          <a:bodyPr wrap="none" rtlCol="0">
            <a:spAutoFit/>
          </a:bodyPr>
          <a:lstStyle/>
          <a:p>
            <a:r>
              <a:rPr lang="ja-JP" altLang="en-US" dirty="0"/>
              <a:t>予測値</a:t>
            </a:r>
            <a:endParaRPr kumimoji="1" lang="ja-JP" altLang="en-US" dirty="0"/>
          </a:p>
        </p:txBody>
      </p:sp>
      <p:sp>
        <p:nvSpPr>
          <p:cNvPr id="6" name="テキスト ボックス 5">
            <a:extLst>
              <a:ext uri="{FF2B5EF4-FFF2-40B4-BE49-F238E27FC236}">
                <a16:creationId xmlns:a16="http://schemas.microsoft.com/office/drawing/2014/main" id="{8B93D924-FBB0-E21A-97C9-AA92E4E0938E}"/>
              </a:ext>
            </a:extLst>
          </p:cNvPr>
          <p:cNvSpPr txBox="1"/>
          <p:nvPr/>
        </p:nvSpPr>
        <p:spPr>
          <a:xfrm>
            <a:off x="3898580" y="2337950"/>
            <a:ext cx="646331" cy="369332"/>
          </a:xfrm>
          <a:prstGeom prst="rect">
            <a:avLst/>
          </a:prstGeom>
          <a:noFill/>
        </p:spPr>
        <p:txBody>
          <a:bodyPr wrap="none" rtlCol="0">
            <a:spAutoFit/>
          </a:bodyPr>
          <a:lstStyle/>
          <a:p>
            <a:r>
              <a:rPr lang="ja-JP" altLang="en-US" dirty="0"/>
              <a:t>分散</a:t>
            </a:r>
            <a:endParaRPr kumimoji="1" lang="ja-JP" altLang="en-US" dirty="0"/>
          </a:p>
        </p:txBody>
      </p:sp>
      <p:sp>
        <p:nvSpPr>
          <p:cNvPr id="7" name="テキスト ボックス 6">
            <a:extLst>
              <a:ext uri="{FF2B5EF4-FFF2-40B4-BE49-F238E27FC236}">
                <a16:creationId xmlns:a16="http://schemas.microsoft.com/office/drawing/2014/main" id="{E3B8B659-2DBB-26F3-237C-0980D84BCB2A}"/>
              </a:ext>
            </a:extLst>
          </p:cNvPr>
          <p:cNvSpPr txBox="1"/>
          <p:nvPr/>
        </p:nvSpPr>
        <p:spPr>
          <a:xfrm>
            <a:off x="3284150" y="1811706"/>
            <a:ext cx="646331" cy="369332"/>
          </a:xfrm>
          <a:prstGeom prst="rect">
            <a:avLst/>
          </a:prstGeom>
          <a:noFill/>
        </p:spPr>
        <p:txBody>
          <a:bodyPr wrap="none" rtlCol="0">
            <a:spAutoFit/>
          </a:bodyPr>
          <a:lstStyle/>
          <a:p>
            <a:r>
              <a:rPr lang="ja-JP" altLang="en-US" dirty="0"/>
              <a:t>定数</a:t>
            </a:r>
            <a:endParaRPr kumimoji="1" lang="ja-JP" altLang="en-US"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562A811-BED9-DFB9-BD59-78FA70C1F6EA}"/>
                  </a:ext>
                </a:extLst>
              </p:cNvPr>
              <p:cNvSpPr txBox="1"/>
              <p:nvPr/>
            </p:nvSpPr>
            <p:spPr>
              <a:xfrm>
                <a:off x="5073039" y="1849918"/>
                <a:ext cx="4711177" cy="707886"/>
              </a:xfrm>
              <a:prstGeom prst="rect">
                <a:avLst/>
              </a:prstGeom>
              <a:noFill/>
            </p:spPr>
            <p:txBody>
              <a:bodyPr wrap="square" rtlCol="0">
                <a:spAutoFit/>
              </a:bodyPr>
              <a:lstStyle/>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大</a:t>
                </a:r>
                <a:r>
                  <a:rPr lang="en-US" altLang="ja-JP" sz="2000" dirty="0">
                    <a:latin typeface="Times New Roman" panose="02020603050405020304" pitchFamily="18" charset="0"/>
                    <a:cs typeface="Times New Roman" panose="02020603050405020304" pitchFamily="18" charset="0"/>
                  </a:rPr>
                  <a:t>: </a:t>
                </a:r>
                <a:r>
                  <a:rPr lang="ja-JP" altLang="en-US" sz="2000" dirty="0">
                    <a:latin typeface="Times New Roman" panose="02020603050405020304" pitchFamily="18" charset="0"/>
                    <a:cs typeface="Times New Roman" panose="02020603050405020304" pitchFamily="18" charset="0"/>
                  </a:rPr>
                  <a:t>探索重視</a:t>
                </a:r>
                <a:endParaRPr lang="en-US" altLang="ja-JP" sz="2000" dirty="0">
                  <a:latin typeface="Times New Roman" panose="02020603050405020304" pitchFamily="18" charset="0"/>
                  <a:cs typeface="Times New Roman" panose="02020603050405020304" pitchFamily="18" charset="0"/>
                </a:endParaRPr>
              </a:p>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小</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 活用重視</a:t>
                </a:r>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8" name="テキスト ボックス 7">
                <a:extLst>
                  <a:ext uri="{FF2B5EF4-FFF2-40B4-BE49-F238E27FC236}">
                    <a16:creationId xmlns:a16="http://schemas.microsoft.com/office/drawing/2014/main" id="{B562A811-BED9-DFB9-BD59-78FA70C1F6EA}"/>
                  </a:ext>
                </a:extLst>
              </p:cNvPr>
              <p:cNvSpPr txBox="1">
                <a:spLocks noRot="1" noChangeAspect="1" noMove="1" noResize="1" noEditPoints="1" noAdjustHandles="1" noChangeArrowheads="1" noChangeShapeType="1" noTextEdit="1"/>
              </p:cNvSpPr>
              <p:nvPr/>
            </p:nvSpPr>
            <p:spPr>
              <a:xfrm>
                <a:off x="5073039" y="1849918"/>
                <a:ext cx="4711177" cy="707886"/>
              </a:xfrm>
              <a:prstGeom prst="rect">
                <a:avLst/>
              </a:prstGeom>
              <a:blipFill>
                <a:blip r:embed="rId5"/>
                <a:stretch>
                  <a:fillRect t="-5128" b="-145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3A39A13E-39FB-B938-A9FB-C48992504F07}"/>
                  </a:ext>
                </a:extLst>
              </p:cNvPr>
              <p:cNvSpPr txBox="1"/>
              <p:nvPr/>
            </p:nvSpPr>
            <p:spPr>
              <a:xfrm>
                <a:off x="4643652" y="2875758"/>
                <a:ext cx="104022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𝛼</m:t>
                      </m:r>
                      <m:r>
                        <a:rPr kumimoji="1" lang="en-US" altLang="ja-JP" sz="2000" b="0" i="1" smtClean="0">
                          <a:latin typeface="Cambria Math" panose="02040503050406030204" pitchFamily="18" charset="0"/>
                        </a:rPr>
                        <m:t>=10</m:t>
                      </m:r>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3A39A13E-39FB-B938-A9FB-C48992504F07}"/>
                  </a:ext>
                </a:extLst>
              </p:cNvPr>
              <p:cNvSpPr txBox="1">
                <a:spLocks noRot="1" noChangeAspect="1" noMove="1" noResize="1" noEditPoints="1" noAdjustHandles="1" noChangeArrowheads="1" noChangeShapeType="1" noTextEdit="1"/>
              </p:cNvSpPr>
              <p:nvPr/>
            </p:nvSpPr>
            <p:spPr>
              <a:xfrm>
                <a:off x="4643652" y="2875758"/>
                <a:ext cx="104022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4EF8EF4-BC50-35B3-196D-E0A6A38EF4C6}"/>
                  </a:ext>
                </a:extLst>
              </p:cNvPr>
              <p:cNvSpPr txBox="1"/>
              <p:nvPr/>
            </p:nvSpPr>
            <p:spPr>
              <a:xfrm>
                <a:off x="10578040" y="2875758"/>
                <a:ext cx="89755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𝛼</m:t>
                      </m:r>
                      <m:r>
                        <a:rPr kumimoji="1" lang="en-US" altLang="ja-JP" sz="2000" b="0" i="1" smtClean="0">
                          <a:latin typeface="Cambria Math" panose="02040503050406030204" pitchFamily="18" charset="0"/>
                        </a:rPr>
                        <m:t>=2</m:t>
                      </m:r>
                    </m:oMath>
                  </m:oMathPara>
                </a14:m>
                <a:endParaRPr kumimoji="1" lang="ja-JP" altLang="en-US" sz="2000" dirty="0"/>
              </a:p>
            </p:txBody>
          </p:sp>
        </mc:Choice>
        <mc:Fallback xmlns="">
          <p:sp>
            <p:nvSpPr>
              <p:cNvPr id="10" name="テキスト ボックス 9">
                <a:extLst>
                  <a:ext uri="{FF2B5EF4-FFF2-40B4-BE49-F238E27FC236}">
                    <a16:creationId xmlns:a16="http://schemas.microsoft.com/office/drawing/2014/main" id="{44EF8EF4-BC50-35B3-196D-E0A6A38EF4C6}"/>
                  </a:ext>
                </a:extLst>
              </p:cNvPr>
              <p:cNvSpPr txBox="1">
                <a:spLocks noRot="1" noChangeAspect="1" noMove="1" noResize="1" noEditPoints="1" noAdjustHandles="1" noChangeArrowheads="1" noChangeShapeType="1" noTextEdit="1"/>
              </p:cNvSpPr>
              <p:nvPr/>
            </p:nvSpPr>
            <p:spPr>
              <a:xfrm>
                <a:off x="10578040" y="2875758"/>
                <a:ext cx="897553" cy="400110"/>
              </a:xfrm>
              <a:prstGeom prst="rect">
                <a:avLst/>
              </a:prstGeom>
              <a:blipFill>
                <a:blip r:embed="rId7"/>
                <a:stretch>
                  <a:fillRect/>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36B5E44B-EA78-684F-D119-D8AB0FD769B9}"/>
              </a:ext>
            </a:extLst>
          </p:cNvPr>
          <p:cNvSpPr txBox="1"/>
          <p:nvPr/>
        </p:nvSpPr>
        <p:spPr>
          <a:xfrm>
            <a:off x="7796471" y="1849918"/>
            <a:ext cx="3230345" cy="707886"/>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α</a:t>
            </a:r>
            <a:r>
              <a:rPr lang="ja-JP" altLang="en-US" sz="2000" dirty="0">
                <a:latin typeface="Times New Roman" panose="02020603050405020304" pitchFamily="18" charset="0"/>
                <a:cs typeface="Times New Roman" panose="02020603050405020304" pitchFamily="18" charset="0"/>
              </a:rPr>
              <a:t>の値によってデータ取得は大きく異なる</a:t>
            </a:r>
            <a:endParaRPr lang="en-US" altLang="ja-JP" sz="2000" dirty="0">
              <a:latin typeface="Times New Roman" panose="02020603050405020304" pitchFamily="18" charset="0"/>
              <a:cs typeface="Times New Roman" panose="02020603050405020304" pitchFamily="18" charset="0"/>
            </a:endParaRPr>
          </a:p>
        </p:txBody>
      </p:sp>
      <p:sp>
        <p:nvSpPr>
          <p:cNvPr id="13" name="タイトル 1">
            <a:extLst>
              <a:ext uri="{FF2B5EF4-FFF2-40B4-BE49-F238E27FC236}">
                <a16:creationId xmlns:a16="http://schemas.microsoft.com/office/drawing/2014/main" id="{25A963D7-F5B7-9302-1CD8-CEC90139FC12}"/>
              </a:ext>
            </a:extLst>
          </p:cNvPr>
          <p:cNvSpPr txBox="1">
            <a:spLocks/>
          </p:cNvSpPr>
          <p:nvPr/>
        </p:nvSpPr>
        <p:spPr>
          <a:xfrm>
            <a:off x="838200" y="365125"/>
            <a:ext cx="10515600" cy="884253"/>
          </a:xfrm>
          <a:prstGeom prst="rect">
            <a:avLst/>
          </a:prstGeom>
        </p:spPr>
        <p:txBody>
          <a:bodyPr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latin typeface="Times New Roman" panose="02020603050405020304" pitchFamily="18" charset="0"/>
                <a:cs typeface="Times New Roman" panose="02020603050405020304" pitchFamily="18" charset="0"/>
              </a:rPr>
              <a:t>活用重視と探索重視の違い</a:t>
            </a:r>
          </a:p>
        </p:txBody>
      </p:sp>
    </p:spTree>
    <p:extLst>
      <p:ext uri="{BB962C8B-B14F-4D97-AF65-F5344CB8AC3E}">
        <p14:creationId xmlns:p14="http://schemas.microsoft.com/office/powerpoint/2010/main" val="293092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latin typeface="Times New Roman" panose="02020603050405020304" pitchFamily="18" charset="0"/>
                <a:cs typeface="Times New Roman" panose="02020603050405020304" pitchFamily="18" charset="0"/>
              </a:rPr>
              <a:t>まとめ</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400444"/>
            <a:ext cx="10938831" cy="4770537"/>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ベイズ最適化は未知の関数を近似し、最適解を効率的に探す手法</a:t>
            </a: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未知の関数は</a:t>
            </a:r>
            <a:r>
              <a:rPr lang="en-US" altLang="ja-JP" sz="2000" dirty="0">
                <a:latin typeface="Times New Roman" panose="02020603050405020304" pitchFamily="18" charset="0"/>
                <a:cs typeface="Times New Roman" panose="02020603050405020304" pitchFamily="18" charset="0"/>
              </a:rPr>
              <a:t>’</a:t>
            </a:r>
            <a:r>
              <a:rPr lang="ja-JP" altLang="en-US" sz="2000" b="1" dirty="0">
                <a:latin typeface="Times New Roman" panose="02020603050405020304" pitchFamily="18" charset="0"/>
                <a:cs typeface="Times New Roman" panose="02020603050405020304" pitchFamily="18" charset="0"/>
              </a:rPr>
              <a:t>ガウス過程回帰</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によって</a:t>
            </a:r>
            <a:r>
              <a:rPr lang="en-US" altLang="ja-JP" sz="2000" dirty="0">
                <a:latin typeface="Times New Roman" panose="02020603050405020304" pitchFamily="18" charset="0"/>
                <a:cs typeface="Times New Roman" panose="02020603050405020304" pitchFamily="18" charset="0"/>
              </a:rPr>
              <a:t>’</a:t>
            </a:r>
            <a:r>
              <a:rPr lang="ja-JP" altLang="en-US" sz="2000" b="1" dirty="0">
                <a:latin typeface="Times New Roman" panose="02020603050405020304" pitchFamily="18" charset="0"/>
                <a:cs typeface="Times New Roman" panose="02020603050405020304" pitchFamily="18" charset="0"/>
              </a:rPr>
              <a:t>確率分布</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として推測</a:t>
            </a: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予測した確率分布関数に対して</a:t>
            </a:r>
            <a:r>
              <a:rPr lang="en-US" altLang="ja-JP" sz="2000" dirty="0">
                <a:latin typeface="Times New Roman" panose="02020603050405020304" pitchFamily="18" charset="0"/>
                <a:cs typeface="Times New Roman" panose="02020603050405020304" pitchFamily="18" charset="0"/>
              </a:rPr>
              <a:t>’</a:t>
            </a:r>
            <a:r>
              <a:rPr lang="ja-JP" altLang="en-US" sz="2000" b="1" dirty="0">
                <a:latin typeface="Times New Roman" panose="02020603050405020304" pitchFamily="18" charset="0"/>
                <a:cs typeface="Times New Roman" panose="02020603050405020304" pitchFamily="18" charset="0"/>
              </a:rPr>
              <a:t>獲得関数</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を用いて次の実験点を決める</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獲得関数には</a:t>
            </a:r>
            <a:endParaRPr lang="en-US" altLang="ja-JP"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US" altLang="ja-JP" sz="2000" b="1" dirty="0">
                <a:latin typeface="Times New Roman" panose="02020603050405020304" pitchFamily="18" charset="0"/>
                <a:cs typeface="Times New Roman" panose="02020603050405020304" pitchFamily="18" charset="0"/>
              </a:rPr>
              <a:t>Probability of Improvement (PI)</a:t>
            </a:r>
          </a:p>
          <a:p>
            <a:pPr marL="1257300" lvl="2" indent="-342900">
              <a:buFont typeface="Arial" panose="020B0604020202020204" pitchFamily="34" charset="0"/>
              <a:buChar char="•"/>
            </a:pPr>
            <a:r>
              <a:rPr lang="en-US" altLang="ja-JP" sz="2000" b="1" dirty="0">
                <a:latin typeface="Times New Roman" panose="02020603050405020304" pitchFamily="18" charset="0"/>
                <a:cs typeface="Times New Roman" panose="02020603050405020304" pitchFamily="18" charset="0"/>
              </a:rPr>
              <a:t>Expected Improvement (EI)</a:t>
            </a:r>
          </a:p>
          <a:p>
            <a:pPr marL="1257300" lvl="2" indent="-342900">
              <a:buFont typeface="Arial" panose="020B0604020202020204" pitchFamily="34" charset="0"/>
              <a:buChar char="•"/>
            </a:pPr>
            <a:r>
              <a:rPr lang="en-US" altLang="ja-JP" sz="2000" b="1" dirty="0">
                <a:latin typeface="Times New Roman" panose="02020603050405020304" pitchFamily="18" charset="0"/>
                <a:cs typeface="Times New Roman" panose="02020603050405020304" pitchFamily="18" charset="0"/>
              </a:rPr>
              <a:t>Lower Confidence Bound (LCB)</a:t>
            </a:r>
          </a:p>
          <a:p>
            <a:pPr lvl="2"/>
            <a:r>
              <a:rPr lang="ja-JP" altLang="en-US" sz="2000" dirty="0">
                <a:latin typeface="Times New Roman" panose="02020603050405020304" pitchFamily="18" charset="0"/>
                <a:cs typeface="Times New Roman" panose="02020603050405020304" pitchFamily="18" charset="0"/>
              </a:rPr>
              <a:t>等がある。</a:t>
            </a: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獲得関数によって活用重視</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既知の領域を重視</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や探索重視</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未知の領域を重視</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が異なる</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ja-JP" sz="2000" dirty="0">
                <a:latin typeface="Times New Roman" panose="02020603050405020304" pitchFamily="18" charset="0"/>
                <a:cs typeface="Times New Roman" panose="02020603050405020304" pitchFamily="18" charset="0"/>
              </a:rPr>
              <a:t>PI, EI, LCB</a:t>
            </a:r>
            <a:r>
              <a:rPr lang="ja-JP" altLang="en-US" sz="2000" dirty="0">
                <a:latin typeface="Times New Roman" panose="02020603050405020304" pitchFamily="18" charset="0"/>
                <a:cs typeface="Times New Roman" panose="02020603050405020304" pitchFamily="18" charset="0"/>
              </a:rPr>
              <a:t>では、</a:t>
            </a:r>
            <a:r>
              <a:rPr lang="en-US" altLang="ja-JP" sz="2000" dirty="0">
                <a:latin typeface="Times New Roman" panose="02020603050405020304" pitchFamily="18" charset="0"/>
                <a:cs typeface="Times New Roman" panose="02020603050405020304" pitchFamily="18" charset="0"/>
              </a:rPr>
              <a:t>PI</a:t>
            </a:r>
            <a:r>
              <a:rPr lang="ja-JP" altLang="en-US" sz="2000" dirty="0">
                <a:latin typeface="Times New Roman" panose="02020603050405020304" pitchFamily="18" charset="0"/>
                <a:cs typeface="Times New Roman" panose="02020603050405020304" pitchFamily="18" charset="0"/>
              </a:rPr>
              <a:t>が最も活用重視で</a:t>
            </a:r>
            <a:r>
              <a:rPr lang="en-US" altLang="ja-JP" sz="2000" dirty="0">
                <a:latin typeface="Times New Roman" panose="02020603050405020304" pitchFamily="18" charset="0"/>
                <a:cs typeface="Times New Roman" panose="02020603050405020304" pitchFamily="18" charset="0"/>
              </a:rPr>
              <a:t>LCB</a:t>
            </a:r>
            <a:r>
              <a:rPr lang="ja-JP" altLang="en-US" sz="2000" dirty="0">
                <a:latin typeface="Times New Roman" panose="02020603050405020304" pitchFamily="18" charset="0"/>
                <a:cs typeface="Times New Roman" panose="02020603050405020304" pitchFamily="18" charset="0"/>
              </a:rPr>
              <a:t>が最も探索重視になる。</a:t>
            </a: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algn="ctr"/>
            <a:r>
              <a:rPr lang="ja-JP" altLang="en-US" sz="2400" dirty="0">
                <a:latin typeface="Times New Roman" panose="02020603050405020304" pitchFamily="18" charset="0"/>
                <a:cs typeface="Times New Roman" panose="02020603050405020304" pitchFamily="18" charset="0"/>
              </a:rPr>
              <a:t>この後は実際にサンプルプログラムを使って実践してみましょう</a:t>
            </a:r>
            <a:endParaRPr lang="en-US" altLang="ja-JP"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5328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4ADC5D-E2F7-806B-3119-EA8AFAE8EB35}"/>
              </a:ext>
            </a:extLst>
          </p:cNvPr>
          <p:cNvSpPr>
            <a:spLocks noGrp="1"/>
          </p:cNvSpPr>
          <p:nvPr>
            <p:ph type="title"/>
          </p:nvPr>
        </p:nvSpPr>
        <p:spPr>
          <a:xfrm>
            <a:off x="838200" y="365126"/>
            <a:ext cx="10515600" cy="669348"/>
          </a:xfrm>
        </p:spPr>
        <p:txBody>
          <a:bodyPr>
            <a:normAutofit/>
          </a:bodyPr>
          <a:lstStyle/>
          <a:p>
            <a:r>
              <a:rPr lang="ja-JP" altLang="en-US" sz="3200" dirty="0"/>
              <a:t>各種ファイル関連</a:t>
            </a:r>
            <a:endParaRPr kumimoji="1" lang="ja-JP" altLang="en-US" sz="3200" dirty="0"/>
          </a:p>
        </p:txBody>
      </p:sp>
      <p:sp>
        <p:nvSpPr>
          <p:cNvPr id="3" name="テキスト ボックス 2">
            <a:extLst>
              <a:ext uri="{FF2B5EF4-FFF2-40B4-BE49-F238E27FC236}">
                <a16:creationId xmlns:a16="http://schemas.microsoft.com/office/drawing/2014/main" id="{64C4905B-3B51-04C8-6A4F-A457D39BA2C5}"/>
              </a:ext>
            </a:extLst>
          </p:cNvPr>
          <p:cNvSpPr txBox="1"/>
          <p:nvPr/>
        </p:nvSpPr>
        <p:spPr>
          <a:xfrm>
            <a:off x="1004935" y="1500534"/>
            <a:ext cx="10972800" cy="4985980"/>
          </a:xfrm>
          <a:prstGeom prst="rect">
            <a:avLst/>
          </a:prstGeom>
          <a:noFill/>
        </p:spPr>
        <p:txBody>
          <a:bodyPr wrap="square" rtlCol="0">
            <a:spAutoFit/>
          </a:bodyPr>
          <a:lstStyle/>
          <a:p>
            <a:endParaRPr lang="en-US" altLang="ja-JP" sz="2000" dirty="0">
              <a:latin typeface="Times New Roman" panose="02020603050405020304" pitchFamily="18" charset="0"/>
              <a:cs typeface="Times New Roman" panose="02020603050405020304" pitchFamily="18" charset="0"/>
            </a:endParaRPr>
          </a:p>
          <a:p>
            <a:r>
              <a:rPr lang="ja-JP" altLang="en-US" sz="2000" dirty="0">
                <a:latin typeface="Times New Roman" panose="02020603050405020304" pitchFamily="18" charset="0"/>
                <a:cs typeface="Times New Roman" panose="02020603050405020304" pitchFamily="18" charset="0"/>
              </a:rPr>
              <a:t>実行環境</a:t>
            </a:r>
            <a:r>
              <a:rPr lang="en-US" altLang="ja-JP" sz="2000" dirty="0">
                <a:latin typeface="Times New Roman" panose="02020603050405020304" pitchFamily="18" charset="0"/>
                <a:cs typeface="Times New Roman" panose="02020603050405020304" pitchFamily="18" charset="0"/>
              </a:rPr>
              <a:t>		Google </a:t>
            </a:r>
            <a:r>
              <a:rPr lang="en-US" altLang="ja-JP" sz="2000" dirty="0" err="1">
                <a:latin typeface="Times New Roman" panose="02020603050405020304" pitchFamily="18" charset="0"/>
                <a:cs typeface="Times New Roman" panose="02020603050405020304" pitchFamily="18" charset="0"/>
              </a:rPr>
              <a:t>Colaboratory</a:t>
            </a:r>
            <a:endParaRPr kumimoji="1" lang="en-US" altLang="ja-JP" sz="2000" dirty="0">
              <a:latin typeface="Times New Roman" panose="02020603050405020304" pitchFamily="18" charset="0"/>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			</a:t>
            </a:r>
            <a:r>
              <a:rPr kumimoji="1" lang="en-US" altLang="ja-JP" sz="2000" dirty="0">
                <a:latin typeface="Times New Roman" panose="02020603050405020304" pitchFamily="18" charset="0"/>
                <a:cs typeface="Times New Roman" panose="02020603050405020304" pitchFamily="18" charset="0"/>
                <a:hlinkClick r:id="rId2"/>
              </a:rPr>
              <a:t>https://colab.google/</a:t>
            </a:r>
            <a:endParaRPr kumimoji="1"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r>
              <a:rPr lang="ja-JP" altLang="en-US" sz="2000" dirty="0">
                <a:latin typeface="Times New Roman" panose="02020603050405020304" pitchFamily="18" charset="0"/>
                <a:cs typeface="Times New Roman" panose="02020603050405020304" pitchFamily="18" charset="0"/>
              </a:rPr>
              <a:t>今回使用するファイル</a:t>
            </a:r>
            <a:r>
              <a:rPr lang="en-US" altLang="ja-JP" sz="2000" dirty="0">
                <a:latin typeface="Times New Roman" panose="02020603050405020304" pitchFamily="18" charset="0"/>
                <a:cs typeface="Times New Roman" panose="02020603050405020304" pitchFamily="18" charset="0"/>
              </a:rPr>
              <a:t>	</a:t>
            </a:r>
          </a:p>
          <a:p>
            <a:r>
              <a:rPr lang="en-US" altLang="ja-JP" dirty="0">
                <a:latin typeface="Times New Roman" panose="02020603050405020304" pitchFamily="18" charset="0"/>
                <a:cs typeface="Times New Roman" panose="02020603050405020304" pitchFamily="18" charset="0"/>
                <a:hlinkClick r:id="rId3"/>
              </a:rPr>
              <a:t>https://github.com/Morita1116/Machine-Learning-Workshop-on-Accelerator-and-Beam-Physics-Tutorial-Materials</a:t>
            </a:r>
            <a:endParaRPr lang="en-US" altLang="ja-JP" dirty="0">
              <a:latin typeface="Times New Roman" panose="02020603050405020304" pitchFamily="18" charset="0"/>
              <a:cs typeface="Times New Roman" panose="02020603050405020304" pitchFamily="18" charset="0"/>
            </a:endParaRPr>
          </a:p>
          <a:p>
            <a:r>
              <a:rPr kumimoji="1" lang="en-US" altLang="ja-JP" sz="2000" dirty="0">
                <a:latin typeface="Times New Roman" panose="02020603050405020304" pitchFamily="18" charset="0"/>
                <a:cs typeface="Times New Roman" panose="02020603050405020304" pitchFamily="18" charset="0"/>
              </a:rPr>
              <a:t>Indico</a:t>
            </a:r>
            <a:r>
              <a:rPr kumimoji="1" lang="ja-JP" altLang="en-US" sz="2000" dirty="0">
                <a:latin typeface="Times New Roman" panose="02020603050405020304" pitchFamily="18" charset="0"/>
                <a:cs typeface="Times New Roman" panose="02020603050405020304" pitchFamily="18" charset="0"/>
              </a:rPr>
              <a:t>上にリンクを作成しております。</a:t>
            </a:r>
            <a:endParaRPr kumimoji="1" lang="en-US" altLang="ja-JP" sz="2000" dirty="0">
              <a:latin typeface="Times New Roman" panose="02020603050405020304" pitchFamily="18" charset="0"/>
              <a:cs typeface="Times New Roman" panose="02020603050405020304" pitchFamily="18" charset="0"/>
            </a:endParaRPr>
          </a:p>
          <a:p>
            <a:endParaRPr kumimoji="1" lang="en-US" altLang="ja-JP"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kumimoji="1" lang="en-US" altLang="ja-JP" sz="2000" dirty="0">
                <a:latin typeface="Times New Roman" panose="02020603050405020304" pitchFamily="18" charset="0"/>
                <a:cs typeface="Times New Roman" panose="02020603050405020304" pitchFamily="18" charset="0"/>
              </a:rPr>
              <a:t>Setup.txt 		</a:t>
            </a:r>
            <a:r>
              <a:rPr lang="en-US" altLang="ja-JP" sz="2000" dirty="0">
                <a:latin typeface="Times New Roman" panose="02020603050405020304" pitchFamily="18" charset="0"/>
                <a:cs typeface="Times New Roman" panose="02020603050405020304" pitchFamily="18" charset="0"/>
              </a:rPr>
              <a:t>Google </a:t>
            </a:r>
            <a:r>
              <a:rPr lang="en-US" altLang="ja-JP" sz="2000" dirty="0" err="1">
                <a:latin typeface="Times New Roman" panose="02020603050405020304" pitchFamily="18" charset="0"/>
                <a:cs typeface="Times New Roman" panose="02020603050405020304" pitchFamily="18" charset="0"/>
              </a:rPr>
              <a:t>Colaboratory</a:t>
            </a:r>
            <a:r>
              <a:rPr lang="ja-JP" altLang="en-US" sz="2000" dirty="0">
                <a:latin typeface="Times New Roman" panose="02020603050405020304" pitchFamily="18" charset="0"/>
                <a:cs typeface="Times New Roman" panose="02020603050405020304" pitchFamily="18" charset="0"/>
              </a:rPr>
              <a:t>上に環境を構築するためのコマンド</a:t>
            </a:r>
            <a:endParaRPr kumimoji="1" lang="en-US" altLang="ja-JP"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kumimoji="1" lang="en-US" altLang="ja-JP" sz="2000" dirty="0">
                <a:latin typeface="Times New Roman" panose="02020603050405020304" pitchFamily="18" charset="0"/>
                <a:cs typeface="Times New Roman" panose="02020603050405020304" pitchFamily="18" charset="0"/>
              </a:rPr>
              <a:t>BO_2parameters.py	</a:t>
            </a:r>
            <a:r>
              <a:rPr lang="ja-JP" altLang="en-US" sz="2000" dirty="0">
                <a:latin typeface="Times New Roman" panose="02020603050405020304" pitchFamily="18" charset="0"/>
                <a:cs typeface="Times New Roman" panose="02020603050405020304" pitchFamily="18" charset="0"/>
              </a:rPr>
              <a:t>プログラム例</a:t>
            </a:r>
            <a:r>
              <a:rPr kumimoji="1" lang="en-US" altLang="ja-JP" sz="2000" dirty="0">
                <a:latin typeface="Times New Roman" panose="02020603050405020304" pitchFamily="18" charset="0"/>
                <a:cs typeface="Times New Roman" panose="02020603050405020304" pitchFamily="18" charset="0"/>
              </a:rPr>
              <a:t>(2</a:t>
            </a:r>
            <a:r>
              <a:rPr kumimoji="1" lang="ja-JP" altLang="en-US" sz="2000" dirty="0">
                <a:latin typeface="Times New Roman" panose="02020603050405020304" pitchFamily="18" charset="0"/>
                <a:cs typeface="Times New Roman" panose="02020603050405020304" pitchFamily="18" charset="0"/>
              </a:rPr>
              <a:t>パラメーターの最適化</a:t>
            </a:r>
            <a:r>
              <a:rPr kumimoji="1" lang="en-US" altLang="ja-JP" sz="2000" dirty="0">
                <a:latin typeface="Times New Roman" panose="02020603050405020304" pitchFamily="18" charset="0"/>
                <a:cs typeface="Times New Roman" panose="02020603050405020304" pitchFamily="18" charset="0"/>
              </a:rPr>
              <a:t>)</a:t>
            </a:r>
          </a:p>
          <a:p>
            <a:pPr marL="1257300" lvl="2" indent="-342900">
              <a:buFont typeface="Arial" panose="020B0604020202020204" pitchFamily="34" charset="0"/>
              <a:buChar char="•"/>
            </a:pPr>
            <a:r>
              <a:rPr kumimoji="1" lang="en-US" altLang="ja-JP" sz="2000" dirty="0">
                <a:latin typeface="Times New Roman" panose="02020603050405020304" pitchFamily="18" charset="0"/>
                <a:cs typeface="Times New Roman" panose="02020603050405020304" pitchFamily="18" charset="0"/>
              </a:rPr>
              <a:t>BO_4parameters.py	</a:t>
            </a:r>
            <a:r>
              <a:rPr lang="ja-JP" altLang="en-US" sz="2000" dirty="0">
                <a:latin typeface="Times New Roman" panose="02020603050405020304" pitchFamily="18" charset="0"/>
                <a:cs typeface="Times New Roman" panose="02020603050405020304" pitchFamily="18" charset="0"/>
              </a:rPr>
              <a:t>プログラム例</a:t>
            </a:r>
            <a:r>
              <a:rPr kumimoji="1" lang="en-US" altLang="ja-JP" sz="2000" dirty="0">
                <a:latin typeface="Times New Roman" panose="02020603050405020304" pitchFamily="18" charset="0"/>
                <a:cs typeface="Times New Roman" panose="02020603050405020304" pitchFamily="18" charset="0"/>
              </a:rPr>
              <a:t>(4</a:t>
            </a:r>
            <a:r>
              <a:rPr kumimoji="1" lang="ja-JP" altLang="en-US" sz="2000" dirty="0">
                <a:latin typeface="Times New Roman" panose="02020603050405020304" pitchFamily="18" charset="0"/>
                <a:cs typeface="Times New Roman" panose="02020603050405020304" pitchFamily="18" charset="0"/>
              </a:rPr>
              <a:t>パラメーターの最適化</a:t>
            </a:r>
            <a:r>
              <a:rPr kumimoji="1" lang="en-US" altLang="ja-JP" sz="2000" dirty="0">
                <a:latin typeface="Times New Roman" panose="02020603050405020304" pitchFamily="18" charset="0"/>
                <a:cs typeface="Times New Roman" panose="02020603050405020304" pitchFamily="18" charset="0"/>
              </a:rPr>
              <a:t>)</a:t>
            </a:r>
          </a:p>
          <a:p>
            <a:endParaRPr kumimoji="1" lang="en-US" altLang="ja-JP" sz="2000" dirty="0">
              <a:latin typeface="Times New Roman" panose="02020603050405020304" pitchFamily="18" charset="0"/>
              <a:cs typeface="Times New Roman" panose="02020603050405020304" pitchFamily="18" charset="0"/>
            </a:endParaRPr>
          </a:p>
          <a:p>
            <a:endParaRPr kumimoji="1" lang="ja-JP" altLang="en-US" sz="2000" dirty="0">
              <a:latin typeface="Times New Roman" panose="02020603050405020304" pitchFamily="18" charset="0"/>
              <a:cs typeface="Times New Roman" panose="02020603050405020304" pitchFamily="18" charset="0"/>
            </a:endParaRPr>
          </a:p>
        </p:txBody>
      </p:sp>
      <p:pic>
        <p:nvPicPr>
          <p:cNvPr id="6" name="図 5">
            <a:extLst>
              <a:ext uri="{FF2B5EF4-FFF2-40B4-BE49-F238E27FC236}">
                <a16:creationId xmlns:a16="http://schemas.microsoft.com/office/drawing/2014/main" id="{71805D6B-3802-A6B3-AEEB-350AD60E1B6B}"/>
              </a:ext>
            </a:extLst>
          </p:cNvPr>
          <p:cNvPicPr>
            <a:picLocks noChangeAspect="1"/>
          </p:cNvPicPr>
          <p:nvPr/>
        </p:nvPicPr>
        <p:blipFill>
          <a:blip r:embed="rId4"/>
          <a:stretch>
            <a:fillRect/>
          </a:stretch>
        </p:blipFill>
        <p:spPr>
          <a:xfrm>
            <a:off x="6778133" y="1568627"/>
            <a:ext cx="1638741" cy="1638741"/>
          </a:xfrm>
          <a:prstGeom prst="rect">
            <a:avLst/>
          </a:prstGeom>
        </p:spPr>
      </p:pic>
    </p:spTree>
    <p:extLst>
      <p:ext uri="{BB962C8B-B14F-4D97-AF65-F5344CB8AC3E}">
        <p14:creationId xmlns:p14="http://schemas.microsoft.com/office/powerpoint/2010/main" val="3208577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理論：ガウス過程回帰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176950"/>
                <a:ext cx="10813610" cy="5576335"/>
              </a:xfrm>
              <a:prstGeom prst="rect">
                <a:avLst/>
              </a:prstGeom>
              <a:noFill/>
            </p:spPr>
            <p:txBody>
              <a:bodyPr wrap="square" rtlCol="0">
                <a:spAutoFit/>
              </a:bodyPr>
              <a:lstStyle/>
              <a:p>
                <a:pPr algn="ctr"/>
                <a:r>
                  <a:rPr kumimoji="1" lang="ja-JP" altLang="en-US" sz="2600" b="1" u="sng" dirty="0"/>
                  <a:t>回帰分析はあくまで予測</a:t>
                </a:r>
                <a:endParaRPr kumimoji="1" lang="en-US" altLang="ja-JP" sz="2600" b="1" u="sng" dirty="0"/>
              </a:p>
              <a:p>
                <a:endParaRPr lang="en-US" altLang="ja-JP" sz="1200" dirty="0"/>
              </a:p>
              <a:p>
                <a:pPr algn="ctr"/>
                <a:r>
                  <a:rPr kumimoji="1" lang="ja-JP" altLang="en-US" sz="2000" dirty="0"/>
                  <a:t>近しい値になることが多いが、完全に一致はしないし、外れることも多々ある</a:t>
                </a:r>
                <a:endParaRPr kumimoji="1" lang="en-US" altLang="ja-JP" sz="2000" dirty="0"/>
              </a:p>
              <a:p>
                <a:pPr marL="342900" indent="-342900" algn="ctr">
                  <a:buFont typeface="Wingdings" panose="05000000000000000000" pitchFamily="2" charset="2"/>
                  <a:buChar char="Ø"/>
                </a:pPr>
                <a:r>
                  <a:rPr kumimoji="1" lang="ja-JP" altLang="en-US" sz="2000" dirty="0"/>
                  <a:t>予測値だけでなく、</a:t>
                </a:r>
                <a:r>
                  <a:rPr kumimoji="1" lang="ja-JP" altLang="en-US" sz="2000" u="sng" dirty="0">
                    <a:highlight>
                      <a:srgbClr val="FFFF00"/>
                    </a:highlight>
                  </a:rPr>
                  <a:t>予測の確からしさも知りたい</a:t>
                </a:r>
                <a:r>
                  <a:rPr kumimoji="1" lang="en-US" altLang="ja-JP" sz="2000" dirty="0"/>
                  <a:t>…</a:t>
                </a:r>
              </a:p>
              <a:p>
                <a:endParaRPr lang="en-US" altLang="ja-JP" sz="1200" dirty="0"/>
              </a:p>
              <a:p>
                <a:r>
                  <a:rPr kumimoji="1" lang="ja-JP" altLang="en-US" sz="2000" dirty="0"/>
                  <a:t>ベイズ推定とカーネル法を組み合わせた手法が</a:t>
                </a:r>
                <a:r>
                  <a:rPr kumimoji="1" lang="ja-JP" altLang="en-US" sz="2000" b="1" u="sng" dirty="0"/>
                  <a:t>ガウス過程回帰</a:t>
                </a:r>
                <a:endParaRPr kumimoji="1" lang="en-US" altLang="ja-JP" sz="2000" b="1" u="sng" dirty="0"/>
              </a:p>
              <a:p>
                <a:endParaRPr lang="en-US" altLang="ja-JP" sz="1200" b="1" u="sng" dirty="0"/>
              </a:p>
              <a:p>
                <a:pPr marL="342900" indent="-342900">
                  <a:buFont typeface="Arial" panose="020B0604020202020204" pitchFamily="34" charset="0"/>
                  <a:buChar char="•"/>
                </a:pPr>
                <a:r>
                  <a:rPr kumimoji="1" lang="ja-JP" altLang="en-US" sz="2000" u="sng" dirty="0"/>
                  <a:t>ベイズ推定</a:t>
                </a:r>
                <a:endParaRPr kumimoji="1" lang="en-US" altLang="ja-JP" sz="2000" u="sng" dirty="0"/>
              </a:p>
              <a:p>
                <a:pPr marL="914400" lvl="1" indent="-457200">
                  <a:buFont typeface="+mj-lt"/>
                  <a:buAutoNum type="arabicPeriod"/>
                </a:pPr>
                <a:r>
                  <a:rPr lang="ja-JP" altLang="en-US" sz="2000" dirty="0"/>
                  <a:t>ベイズ推定はデータを生成する過程を</a:t>
                </a:r>
                <a:r>
                  <a:rPr lang="ja-JP" altLang="en-US" sz="2000" b="1" dirty="0"/>
                  <a:t>‘確率的’</a:t>
                </a:r>
                <a:r>
                  <a:rPr lang="ja-JP" altLang="en-US" sz="2000" dirty="0"/>
                  <a:t>にモデル化する</a:t>
                </a:r>
                <a:endParaRPr lang="en-US" altLang="ja-JP" sz="2000" dirty="0"/>
              </a:p>
              <a:p>
                <a:pPr marL="914400" lvl="1" indent="-457200">
                  <a:buFont typeface="+mj-lt"/>
                  <a:buAutoNum type="arabicPeriod"/>
                </a:pPr>
                <a:r>
                  <a:rPr lang="ja-JP" altLang="en-US" sz="2000" dirty="0"/>
                  <a:t>モデルからデータ値の確率分布を推定する</a:t>
                </a:r>
                <a:endParaRPr lang="en-US" altLang="ja-JP" sz="2000" dirty="0"/>
              </a:p>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𝑋</m:t>
                          </m:r>
                        </m:e>
                        <m:e>
                          <m:r>
                            <a:rPr kumimoji="1" lang="en-US" altLang="ja-JP" sz="2000" b="0" i="1" smtClean="0">
                              <a:latin typeface="Cambria Math" panose="02040503050406030204" pitchFamily="18" charset="0"/>
                            </a:rPr>
                            <m:t>𝑌</m:t>
                          </m:r>
                        </m:e>
                      </m:d>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𝑃</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𝑌</m:t>
                              </m:r>
                            </m:e>
                            <m:e>
                              <m:r>
                                <a:rPr lang="en-US" altLang="ja-JP" sz="2000" b="0" i="1" smtClean="0">
                                  <a:latin typeface="Cambria Math" panose="02040503050406030204" pitchFamily="18" charset="0"/>
                                </a:rPr>
                                <m:t>𝑋</m:t>
                              </m:r>
                            </m:e>
                          </m:d>
                          <m:r>
                            <a:rPr lang="en-US" altLang="ja-JP" sz="2000" b="0" i="1" smtClean="0">
                              <a:latin typeface="Cambria Math" panose="02040503050406030204" pitchFamily="18" charset="0"/>
                            </a:rPr>
                            <m:t>𝑃</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𝑋</m:t>
                              </m:r>
                            </m:e>
                          </m:d>
                        </m:num>
                        <m:den>
                          <m:r>
                            <a:rPr lang="en-US" altLang="ja-JP" sz="2000" b="0" i="1" smtClean="0">
                              <a:latin typeface="Cambria Math" panose="02040503050406030204" pitchFamily="18" charset="0"/>
                            </a:rPr>
                            <m:t>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𝑌</m:t>
                          </m:r>
                          <m:r>
                            <a:rPr lang="en-US" altLang="ja-JP" sz="2000" b="0" i="1" smtClean="0">
                              <a:latin typeface="Cambria Math" panose="02040503050406030204" pitchFamily="18" charset="0"/>
                            </a:rPr>
                            <m:t>)</m:t>
                          </m:r>
                        </m:den>
                      </m:f>
                    </m:oMath>
                  </m:oMathPara>
                </a14:m>
                <a:br>
                  <a:rPr kumimoji="1" lang="en-US" altLang="ja-JP" sz="2000" dirty="0"/>
                </a:br>
                <a14:m>
                  <m:oMath xmlns:m="http://schemas.openxmlformats.org/officeDocument/2006/math">
                    <m:r>
                      <a:rPr kumimoji="1" lang="en-US" altLang="ja-JP" sz="2000" b="0" i="1" smtClean="0">
                        <a:latin typeface="Cambria Math" panose="02040503050406030204" pitchFamily="18" charset="0"/>
                      </a:rPr>
                      <m:t>𝑃</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𝑋</m:t>
                        </m:r>
                      </m:e>
                    </m:d>
                    <m:r>
                      <a:rPr kumimoji="1" lang="en-US" altLang="ja-JP" sz="2000" b="0" i="1" smtClean="0">
                        <a:latin typeface="Cambria Math" panose="02040503050406030204" pitchFamily="18" charset="0"/>
                      </a:rPr>
                      <m:t>:</m:t>
                    </m:r>
                  </m:oMath>
                </a14:m>
                <a:r>
                  <a:rPr kumimoji="1" lang="en-US" altLang="ja-JP" sz="2000" dirty="0">
                    <a:latin typeface="Times New Roman" panose="02020603050405020304" pitchFamily="18" charset="0"/>
                    <a:cs typeface="Times New Roman" panose="02020603050405020304" pitchFamily="18" charset="0"/>
                  </a:rPr>
                  <a:t> </a:t>
                </a:r>
                <a:r>
                  <a:rPr kumimoji="1" lang="ja-JP" altLang="en-US" sz="2000" dirty="0">
                    <a:latin typeface="Times New Roman" panose="02020603050405020304" pitchFamily="18" charset="0"/>
                    <a:cs typeface="Times New Roman" panose="02020603050405020304" pitchFamily="18" charset="0"/>
                  </a:rPr>
                  <a:t>事象</a:t>
                </a:r>
                <a:r>
                  <a:rPr kumimoji="1" lang="en-US" altLang="ja-JP" sz="2000" dirty="0">
                    <a:latin typeface="Times New Roman" panose="02020603050405020304" pitchFamily="18" charset="0"/>
                    <a:cs typeface="Times New Roman" panose="02020603050405020304" pitchFamily="18" charset="0"/>
                  </a:rPr>
                  <a:t>X</a:t>
                </a:r>
                <a:r>
                  <a:rPr kumimoji="1" lang="ja-JP" altLang="en-US" sz="2000" dirty="0">
                    <a:latin typeface="Times New Roman" panose="02020603050405020304" pitchFamily="18" charset="0"/>
                    <a:cs typeface="Times New Roman" panose="02020603050405020304" pitchFamily="18" charset="0"/>
                  </a:rPr>
                  <a:t>が起こる確率</a:t>
                </a:r>
                <a:endParaRPr kumimoji="1" lang="en-US" altLang="ja-JP" sz="2000" dirty="0">
                  <a:latin typeface="Times New Roman" panose="02020603050405020304" pitchFamily="18" charset="0"/>
                  <a:cs typeface="Times New Roman" panose="02020603050405020304" pitchFamily="18" charset="0"/>
                </a:endParaRPr>
              </a:p>
              <a:p>
                <a:pPr algn="ctr"/>
                <a14:m>
                  <m:oMath xmlns:m="http://schemas.openxmlformats.org/officeDocument/2006/math">
                    <m:r>
                      <a:rPr kumimoji="1" lang="en-US" altLang="ja-JP" sz="2000" b="0" i="1" smtClean="0">
                        <a:latin typeface="Cambria Math" panose="02040503050406030204" pitchFamily="18" charset="0"/>
                      </a:rPr>
                      <m:t>𝑃</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𝑌</m:t>
                        </m:r>
                      </m:e>
                    </m:d>
                    <m:r>
                      <a:rPr kumimoji="1" lang="en-US" altLang="ja-JP" sz="2000" b="0" i="1" smtClean="0">
                        <a:latin typeface="Cambria Math" panose="02040503050406030204" pitchFamily="18" charset="0"/>
                      </a:rPr>
                      <m:t>:</m:t>
                    </m:r>
                  </m:oMath>
                </a14:m>
                <a:r>
                  <a:rPr kumimoji="1" lang="en-US" altLang="ja-JP" sz="2000" dirty="0">
                    <a:latin typeface="Times New Roman" panose="02020603050405020304" pitchFamily="18" charset="0"/>
                    <a:cs typeface="Times New Roman" panose="02020603050405020304" pitchFamily="18" charset="0"/>
                  </a:rPr>
                  <a:t> </a:t>
                </a:r>
                <a:r>
                  <a:rPr kumimoji="1" lang="ja-JP" altLang="en-US" sz="2000" dirty="0">
                    <a:latin typeface="Times New Roman" panose="02020603050405020304" pitchFamily="18" charset="0"/>
                    <a:cs typeface="Times New Roman" panose="02020603050405020304" pitchFamily="18" charset="0"/>
                  </a:rPr>
                  <a:t>事象</a:t>
                </a:r>
                <a:r>
                  <a:rPr kumimoji="1" lang="en-US" altLang="ja-JP" sz="2000" dirty="0">
                    <a:latin typeface="Times New Roman" panose="02020603050405020304" pitchFamily="18" charset="0"/>
                    <a:cs typeface="Times New Roman" panose="02020603050405020304" pitchFamily="18" charset="0"/>
                  </a:rPr>
                  <a:t>X</a:t>
                </a:r>
                <a:r>
                  <a:rPr kumimoji="1" lang="ja-JP" altLang="en-US" sz="2000" dirty="0">
                    <a:latin typeface="Times New Roman" panose="02020603050405020304" pitchFamily="18" charset="0"/>
                    <a:cs typeface="Times New Roman" panose="02020603050405020304" pitchFamily="18" charset="0"/>
                  </a:rPr>
                  <a:t>が起こる前の事象</a:t>
                </a:r>
                <a:r>
                  <a:rPr kumimoji="1" lang="en-US" altLang="ja-JP" sz="2000" dirty="0">
                    <a:latin typeface="Times New Roman" panose="02020603050405020304" pitchFamily="18" charset="0"/>
                    <a:cs typeface="Times New Roman" panose="02020603050405020304" pitchFamily="18" charset="0"/>
                  </a:rPr>
                  <a:t>Y</a:t>
                </a:r>
                <a:r>
                  <a:rPr kumimoji="1" lang="ja-JP" altLang="en-US" sz="2000" dirty="0">
                    <a:latin typeface="Times New Roman" panose="02020603050405020304" pitchFamily="18" charset="0"/>
                    <a:cs typeface="Times New Roman" panose="02020603050405020304" pitchFamily="18" charset="0"/>
                  </a:rPr>
                  <a:t>が起こる確率</a:t>
                </a:r>
                <a:endParaRPr kumimoji="1" lang="en-US" altLang="ja-JP" sz="2000" dirty="0">
                  <a:latin typeface="Times New Roman" panose="02020603050405020304" pitchFamily="18" charset="0"/>
                  <a:cs typeface="Times New Roman" panose="02020603050405020304" pitchFamily="18" charset="0"/>
                </a:endParaRPr>
              </a:p>
              <a:p>
                <a:pPr algn="ctr"/>
                <a14:m>
                  <m:oMath xmlns:m="http://schemas.openxmlformats.org/officeDocument/2006/math">
                    <m:r>
                      <a:rPr lang="en-US" altLang="ja-JP" sz="2000" i="1">
                        <a:latin typeface="Cambria Math" panose="02040503050406030204" pitchFamily="18" charset="0"/>
                      </a:rPr>
                      <m:t>𝑃</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𝑌</m:t>
                        </m:r>
                      </m:e>
                      <m:e>
                        <m:r>
                          <a:rPr lang="en-US" altLang="ja-JP" sz="2000" b="0" i="1" smtClean="0">
                            <a:latin typeface="Cambria Math" panose="02040503050406030204" pitchFamily="18" charset="0"/>
                          </a:rPr>
                          <m:t>𝑋</m:t>
                        </m:r>
                      </m:e>
                    </m:d>
                    <m:r>
                      <a:rPr lang="en-US" altLang="ja-JP" sz="2000" i="1">
                        <a:latin typeface="Cambria Math" panose="02040503050406030204" pitchFamily="18" charset="0"/>
                      </a:rPr>
                      <m:t> :</m:t>
                    </m:r>
                  </m:oMath>
                </a14:m>
                <a:r>
                  <a:rPr kumimoji="1" lang="en-US" altLang="ja-JP" sz="2000" dirty="0">
                    <a:latin typeface="Times New Roman" panose="02020603050405020304" pitchFamily="18" charset="0"/>
                    <a:cs typeface="Times New Roman" panose="02020603050405020304" pitchFamily="18" charset="0"/>
                  </a:rPr>
                  <a:t> </a:t>
                </a:r>
                <a:r>
                  <a:rPr kumimoji="1" lang="ja-JP" altLang="en-US" sz="2000" dirty="0">
                    <a:latin typeface="Times New Roman" panose="02020603050405020304" pitchFamily="18" charset="0"/>
                    <a:cs typeface="Times New Roman" panose="02020603050405020304" pitchFamily="18" charset="0"/>
                  </a:rPr>
                  <a:t>事象</a:t>
                </a:r>
                <a:r>
                  <a:rPr lang="en-US" altLang="ja-JP" sz="2000" dirty="0">
                    <a:latin typeface="Times New Roman" panose="02020603050405020304" pitchFamily="18" charset="0"/>
                    <a:cs typeface="Times New Roman" panose="02020603050405020304" pitchFamily="18" charset="0"/>
                  </a:rPr>
                  <a:t>X</a:t>
                </a:r>
                <a:r>
                  <a:rPr kumimoji="1" lang="ja-JP" altLang="en-US" sz="2000" dirty="0">
                    <a:latin typeface="Times New Roman" panose="02020603050405020304" pitchFamily="18" charset="0"/>
                    <a:cs typeface="Times New Roman" panose="02020603050405020304" pitchFamily="18" charset="0"/>
                  </a:rPr>
                  <a:t>が起こった</a:t>
                </a:r>
                <a:r>
                  <a:rPr lang="ja-JP" altLang="en-US" sz="2000" dirty="0">
                    <a:latin typeface="Times New Roman" panose="02020603050405020304" pitchFamily="18" charset="0"/>
                    <a:cs typeface="Times New Roman" panose="02020603050405020304" pitchFamily="18" charset="0"/>
                  </a:rPr>
                  <a:t>後</a:t>
                </a:r>
                <a:r>
                  <a:rPr kumimoji="1" lang="ja-JP" altLang="en-US" sz="2000" dirty="0">
                    <a:latin typeface="Times New Roman" panose="02020603050405020304" pitchFamily="18" charset="0"/>
                    <a:cs typeface="Times New Roman" panose="02020603050405020304" pitchFamily="18" charset="0"/>
                  </a:rPr>
                  <a:t>の事象</a:t>
                </a:r>
                <a:r>
                  <a:rPr lang="en-US" altLang="ja-JP" sz="2000" dirty="0">
                    <a:latin typeface="Times New Roman" panose="02020603050405020304" pitchFamily="18" charset="0"/>
                    <a:cs typeface="Times New Roman" panose="02020603050405020304" pitchFamily="18" charset="0"/>
                  </a:rPr>
                  <a:t>Y</a:t>
                </a:r>
                <a:r>
                  <a:rPr kumimoji="1" lang="ja-JP" altLang="en-US" sz="2000" dirty="0">
                    <a:latin typeface="Times New Roman" panose="02020603050405020304" pitchFamily="18" charset="0"/>
                    <a:cs typeface="Times New Roman" panose="02020603050405020304" pitchFamily="18" charset="0"/>
                  </a:rPr>
                  <a:t>が起こる確率</a:t>
                </a:r>
                <a:endParaRPr kumimoji="1" lang="en-US" altLang="ja-JP" sz="2000" dirty="0">
                  <a:latin typeface="Times New Roman" panose="02020603050405020304" pitchFamily="18" charset="0"/>
                  <a:cs typeface="Times New Roman" panose="02020603050405020304" pitchFamily="18" charset="0"/>
                </a:endParaRPr>
              </a:p>
              <a:p>
                <a:pPr algn="ctr"/>
                <a14:m>
                  <m:oMath xmlns:m="http://schemas.openxmlformats.org/officeDocument/2006/math">
                    <m:r>
                      <a:rPr lang="en-US" altLang="ja-JP" sz="2000" i="1" smtClean="0">
                        <a:latin typeface="Cambria Math" panose="02040503050406030204" pitchFamily="18" charset="0"/>
                      </a:rPr>
                      <m:t>𝑃</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𝑋</m:t>
                        </m:r>
                      </m:e>
                      <m:e>
                        <m:r>
                          <a:rPr lang="en-US" altLang="ja-JP" sz="2000" i="1">
                            <a:latin typeface="Cambria Math" panose="02040503050406030204" pitchFamily="18" charset="0"/>
                          </a:rPr>
                          <m:t>𝑌</m:t>
                        </m:r>
                      </m:e>
                    </m:d>
                    <m:r>
                      <a:rPr lang="en-US" altLang="ja-JP" sz="2000" i="1">
                        <a:latin typeface="Cambria Math" panose="02040503050406030204" pitchFamily="18" charset="0"/>
                      </a:rPr>
                      <m:t> :</m:t>
                    </m:r>
                  </m:oMath>
                </a14:m>
                <a:r>
                  <a:rPr kumimoji="1" lang="en-US" altLang="ja-JP" sz="2000" dirty="0">
                    <a:latin typeface="Times New Roman" panose="02020603050405020304" pitchFamily="18" charset="0"/>
                    <a:cs typeface="Times New Roman" panose="02020603050405020304" pitchFamily="18" charset="0"/>
                  </a:rPr>
                  <a:t> </a:t>
                </a:r>
                <a:r>
                  <a:rPr kumimoji="1" lang="ja-JP" altLang="en-US" sz="2000" dirty="0">
                    <a:latin typeface="Times New Roman" panose="02020603050405020304" pitchFamily="18" charset="0"/>
                    <a:cs typeface="Times New Roman" panose="02020603050405020304" pitchFamily="18" charset="0"/>
                  </a:rPr>
                  <a:t>事象</a:t>
                </a:r>
                <a:r>
                  <a:rPr lang="en-US" altLang="ja-JP" sz="2000" dirty="0">
                    <a:latin typeface="Times New Roman" panose="02020603050405020304" pitchFamily="18" charset="0"/>
                    <a:cs typeface="Times New Roman" panose="02020603050405020304" pitchFamily="18" charset="0"/>
                  </a:rPr>
                  <a:t>Y</a:t>
                </a:r>
                <a:r>
                  <a:rPr kumimoji="1" lang="ja-JP" altLang="en-US" sz="2000" dirty="0">
                    <a:latin typeface="Times New Roman" panose="02020603050405020304" pitchFamily="18" charset="0"/>
                    <a:cs typeface="Times New Roman" panose="02020603050405020304" pitchFamily="18" charset="0"/>
                  </a:rPr>
                  <a:t>が起こった後の事象</a:t>
                </a:r>
                <a:r>
                  <a:rPr kumimoji="1" lang="en-US" altLang="ja-JP" sz="2000" dirty="0">
                    <a:latin typeface="Times New Roman" panose="02020603050405020304" pitchFamily="18" charset="0"/>
                    <a:cs typeface="Times New Roman" panose="02020603050405020304" pitchFamily="18" charset="0"/>
                  </a:rPr>
                  <a:t>X</a:t>
                </a:r>
                <a:r>
                  <a:rPr kumimoji="1" lang="ja-JP" altLang="en-US" sz="2000" dirty="0">
                    <a:latin typeface="Times New Roman" panose="02020603050405020304" pitchFamily="18" charset="0"/>
                    <a:cs typeface="Times New Roman" panose="02020603050405020304" pitchFamily="18" charset="0"/>
                  </a:rPr>
                  <a:t>が起こる確率</a:t>
                </a:r>
                <a:endParaRPr kumimoji="1" lang="en-US" altLang="ja-JP" sz="2000" dirty="0"/>
              </a:p>
              <a:p>
                <a:pPr algn="ctr"/>
                <a:endParaRPr kumimoji="1" lang="en-US" altLang="ja-JP" sz="1200" dirty="0"/>
              </a:p>
              <a:p>
                <a:pPr algn="ctr"/>
                <a:r>
                  <a:rPr kumimoji="1" lang="ja-JP" altLang="en-US" sz="2000" u="sng" dirty="0"/>
                  <a:t>確率分布としてモデルの作成が可能</a:t>
                </a:r>
                <a:endParaRPr kumimoji="1" lang="en-US" altLang="ja-JP" sz="2000" u="sng" dirty="0"/>
              </a:p>
              <a:p>
                <a:pPr marL="342900" indent="-342900" algn="ctr">
                  <a:buFont typeface="Wingdings" panose="05000000000000000000" pitchFamily="2" charset="2"/>
                  <a:buChar char="Ø"/>
                </a:pPr>
                <a:r>
                  <a:rPr lang="ja-JP" altLang="en-US" sz="2000" b="1" u="sng" dirty="0"/>
                  <a:t>予測の確からしさを確率分布として表現可能</a:t>
                </a:r>
                <a:endParaRPr kumimoji="1" lang="ja-JP" altLang="en-US" sz="2000" b="1" u="sng" dirty="0"/>
              </a:p>
            </p:txBody>
          </p:sp>
        </mc:Choice>
        <mc:Fallback xmlns="">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838200" y="1176950"/>
                <a:ext cx="10813610" cy="5576335"/>
              </a:xfrm>
              <a:prstGeom prst="rect">
                <a:avLst/>
              </a:prstGeom>
              <a:blipFill>
                <a:blip r:embed="rId2"/>
                <a:stretch>
                  <a:fillRect l="-620" t="-984" b="-98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18542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2FBCCE-0083-0DEC-6039-2638794288FD}"/>
              </a:ext>
            </a:extLst>
          </p:cNvPr>
          <p:cNvSpPr>
            <a:spLocks noGrp="1"/>
          </p:cNvSpPr>
          <p:nvPr>
            <p:ph type="title"/>
          </p:nvPr>
        </p:nvSpPr>
        <p:spPr>
          <a:xfrm>
            <a:off x="838200" y="90805"/>
            <a:ext cx="10515600" cy="762635"/>
          </a:xfrm>
        </p:spPr>
        <p:txBody>
          <a:bodyPr>
            <a:normAutofit/>
          </a:bodyPr>
          <a:lstStyle/>
          <a:p>
            <a:r>
              <a:rPr kumimoji="1" lang="ja-JP" altLang="en-US" sz="3200" dirty="0"/>
              <a:t>研究背景</a:t>
            </a:r>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D9BEE19D-D629-7A11-4D81-4BD1E5B2CE39}"/>
              </a:ext>
            </a:extLst>
          </p:cNvPr>
          <p:cNvPicPr>
            <a:picLocks noChangeAspect="1"/>
          </p:cNvPicPr>
          <p:nvPr/>
        </p:nvPicPr>
        <p:blipFill rotWithShape="1">
          <a:blip r:embed="rId2">
            <a:extLst>
              <a:ext uri="{28A0092B-C50C-407E-A947-70E740481C1C}">
                <a14:useLocalDpi xmlns:a14="http://schemas.microsoft.com/office/drawing/2010/main" val="0"/>
              </a:ext>
            </a:extLst>
          </a:blip>
          <a:srcRect t="1259"/>
          <a:stretch/>
        </p:blipFill>
        <p:spPr>
          <a:xfrm>
            <a:off x="57150" y="45402"/>
            <a:ext cx="12115800" cy="6767195"/>
          </a:xfrm>
          <a:prstGeom prst="rect">
            <a:avLst/>
          </a:prstGeom>
        </p:spPr>
      </p:pic>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372600" y="6396990"/>
            <a:ext cx="2743200" cy="365125"/>
          </a:xfrm>
        </p:spPr>
        <p:txBody>
          <a:bodyPr/>
          <a:lstStyle/>
          <a:p>
            <a:fld id="{E07D2DF6-CE53-4598-AEC5-7D99118B2E06}" type="slidenum">
              <a:rPr kumimoji="1" lang="ja-JP" altLang="en-US" sz="1800" smtClean="0"/>
              <a:t>4</a:t>
            </a:fld>
            <a:endParaRPr kumimoji="1" lang="ja-JP" altLang="en-US" sz="1800" dirty="0"/>
          </a:p>
        </p:txBody>
      </p:sp>
    </p:spTree>
    <p:extLst>
      <p:ext uri="{BB962C8B-B14F-4D97-AF65-F5344CB8AC3E}">
        <p14:creationId xmlns:p14="http://schemas.microsoft.com/office/powerpoint/2010/main" val="2322418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Web サイト&#10;&#10;自動的に生成された説明">
            <a:extLst>
              <a:ext uri="{FF2B5EF4-FFF2-40B4-BE49-F238E27FC236}">
                <a16:creationId xmlns:a16="http://schemas.microsoft.com/office/drawing/2014/main" id="{9EA26D49-3D1B-0BA6-A589-0B3C153D2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53"/>
            <a:ext cx="12210282" cy="6847747"/>
          </a:xfrm>
          <a:prstGeom prst="rect">
            <a:avLst/>
          </a:prstGeom>
        </p:spPr>
      </p:pic>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448800" y="6482622"/>
            <a:ext cx="2743200" cy="365125"/>
          </a:xfrm>
        </p:spPr>
        <p:txBody>
          <a:bodyPr/>
          <a:lstStyle/>
          <a:p>
            <a:fld id="{E07D2DF6-CE53-4598-AEC5-7D99118B2E06}" type="slidenum">
              <a:rPr kumimoji="1" lang="ja-JP" altLang="en-US" sz="1800" smtClean="0"/>
              <a:t>5</a:t>
            </a:fld>
            <a:endParaRPr kumimoji="1" lang="ja-JP" altLang="en-US" sz="1800" dirty="0"/>
          </a:p>
        </p:txBody>
      </p:sp>
    </p:spTree>
    <p:extLst>
      <p:ext uri="{BB962C8B-B14F-4D97-AF65-F5344CB8AC3E}">
        <p14:creationId xmlns:p14="http://schemas.microsoft.com/office/powerpoint/2010/main" val="174204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372600" y="6396990"/>
            <a:ext cx="2743200" cy="365125"/>
          </a:xfrm>
        </p:spPr>
        <p:txBody>
          <a:bodyPr/>
          <a:lstStyle/>
          <a:p>
            <a:fld id="{E07D2DF6-CE53-4598-AEC5-7D99118B2E06}" type="slidenum">
              <a:rPr kumimoji="1" lang="ja-JP" altLang="en-US" sz="1800" smtClean="0"/>
              <a:t>6</a:t>
            </a:fld>
            <a:endParaRPr kumimoji="1" lang="ja-JP" altLang="en-US" sz="1800" dirty="0"/>
          </a:p>
        </p:txBody>
      </p:sp>
      <p:pic>
        <p:nvPicPr>
          <p:cNvPr id="5" name="図 4">
            <a:extLst>
              <a:ext uri="{FF2B5EF4-FFF2-40B4-BE49-F238E27FC236}">
                <a16:creationId xmlns:a16="http://schemas.microsoft.com/office/drawing/2014/main" id="{85E1B6D4-F362-5D35-A710-AD2828CC8C7F}"/>
              </a:ext>
            </a:extLst>
          </p:cNvPr>
          <p:cNvPicPr>
            <a:picLocks noChangeAspect="1"/>
          </p:cNvPicPr>
          <p:nvPr/>
        </p:nvPicPr>
        <p:blipFill>
          <a:blip r:embed="rId2"/>
          <a:stretch>
            <a:fillRect/>
          </a:stretch>
        </p:blipFill>
        <p:spPr>
          <a:xfrm>
            <a:off x="517830" y="430764"/>
            <a:ext cx="11156340" cy="6427236"/>
          </a:xfrm>
          <a:prstGeom prst="rect">
            <a:avLst/>
          </a:prstGeom>
        </p:spPr>
      </p:pic>
      <p:sp>
        <p:nvSpPr>
          <p:cNvPr id="8" name="テキスト ボックス 7">
            <a:extLst>
              <a:ext uri="{FF2B5EF4-FFF2-40B4-BE49-F238E27FC236}">
                <a16:creationId xmlns:a16="http://schemas.microsoft.com/office/drawing/2014/main" id="{BADD94C2-F8CB-B765-D557-D0644A2A0D65}"/>
              </a:ext>
            </a:extLst>
          </p:cNvPr>
          <p:cNvSpPr txBox="1"/>
          <p:nvPr/>
        </p:nvSpPr>
        <p:spPr>
          <a:xfrm>
            <a:off x="9672637" y="822960"/>
            <a:ext cx="2143125" cy="584775"/>
          </a:xfrm>
          <a:prstGeom prst="rect">
            <a:avLst/>
          </a:prstGeom>
          <a:noFill/>
        </p:spPr>
        <p:txBody>
          <a:bodyPr wrap="square" rtlCol="0">
            <a:spAutoFit/>
          </a:bodyPr>
          <a:lstStyle/>
          <a:p>
            <a:r>
              <a:rPr kumimoji="1" lang="ja-JP" altLang="en-US" sz="3200" b="1" dirty="0"/>
              <a:t>＠</a:t>
            </a:r>
            <a:r>
              <a:rPr kumimoji="1" lang="en-US" altLang="ja-JP" sz="3200" b="1" dirty="0"/>
              <a:t>RIKEN</a:t>
            </a:r>
            <a:endParaRPr kumimoji="1" lang="ja-JP" altLang="en-US" sz="3200" b="1" dirty="0"/>
          </a:p>
        </p:txBody>
      </p:sp>
    </p:spTree>
    <p:extLst>
      <p:ext uri="{BB962C8B-B14F-4D97-AF65-F5344CB8AC3E}">
        <p14:creationId xmlns:p14="http://schemas.microsoft.com/office/powerpoint/2010/main" val="2299641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372600" y="6396990"/>
            <a:ext cx="2743200" cy="365125"/>
          </a:xfrm>
        </p:spPr>
        <p:txBody>
          <a:bodyPr/>
          <a:lstStyle/>
          <a:p>
            <a:fld id="{E07D2DF6-CE53-4598-AEC5-7D99118B2E06}" type="slidenum">
              <a:rPr kumimoji="1" lang="ja-JP" altLang="en-US" sz="1800" smtClean="0"/>
              <a:t>7</a:t>
            </a:fld>
            <a:endParaRPr kumimoji="1" lang="ja-JP" altLang="en-US" sz="1800" dirty="0"/>
          </a:p>
        </p:txBody>
      </p:sp>
      <p:pic>
        <p:nvPicPr>
          <p:cNvPr id="7" name="図 6">
            <a:extLst>
              <a:ext uri="{FF2B5EF4-FFF2-40B4-BE49-F238E27FC236}">
                <a16:creationId xmlns:a16="http://schemas.microsoft.com/office/drawing/2014/main" id="{211138E4-7CE2-6B95-EF0B-6696FA3C4873}"/>
              </a:ext>
            </a:extLst>
          </p:cNvPr>
          <p:cNvPicPr>
            <a:picLocks noChangeAspect="1"/>
          </p:cNvPicPr>
          <p:nvPr/>
        </p:nvPicPr>
        <p:blipFill>
          <a:blip r:embed="rId2"/>
          <a:stretch>
            <a:fillRect/>
          </a:stretch>
        </p:blipFill>
        <p:spPr>
          <a:xfrm>
            <a:off x="457200" y="422306"/>
            <a:ext cx="11205014" cy="5974684"/>
          </a:xfrm>
          <a:prstGeom prst="rect">
            <a:avLst/>
          </a:prstGeom>
        </p:spPr>
      </p:pic>
      <p:sp>
        <p:nvSpPr>
          <p:cNvPr id="8" name="テキスト ボックス 7">
            <a:extLst>
              <a:ext uri="{FF2B5EF4-FFF2-40B4-BE49-F238E27FC236}">
                <a16:creationId xmlns:a16="http://schemas.microsoft.com/office/drawing/2014/main" id="{079D6279-2A5C-A9C7-9ACF-31C002DD351B}"/>
              </a:ext>
            </a:extLst>
          </p:cNvPr>
          <p:cNvSpPr txBox="1"/>
          <p:nvPr/>
        </p:nvSpPr>
        <p:spPr>
          <a:xfrm>
            <a:off x="9210674" y="451485"/>
            <a:ext cx="2143125" cy="584775"/>
          </a:xfrm>
          <a:prstGeom prst="rect">
            <a:avLst/>
          </a:prstGeom>
          <a:noFill/>
        </p:spPr>
        <p:txBody>
          <a:bodyPr wrap="square" rtlCol="0">
            <a:spAutoFit/>
          </a:bodyPr>
          <a:lstStyle/>
          <a:p>
            <a:r>
              <a:rPr kumimoji="1" lang="ja-JP" altLang="en-US" sz="3200" b="1" dirty="0"/>
              <a:t>＠</a:t>
            </a:r>
            <a:r>
              <a:rPr kumimoji="1" lang="en-US" altLang="ja-JP" sz="3200" b="1" dirty="0"/>
              <a:t>RIKEN</a:t>
            </a:r>
            <a:endParaRPr kumimoji="1" lang="ja-JP" altLang="en-US" sz="3200" b="1" dirty="0"/>
          </a:p>
        </p:txBody>
      </p:sp>
    </p:spTree>
    <p:extLst>
      <p:ext uri="{BB962C8B-B14F-4D97-AF65-F5344CB8AC3E}">
        <p14:creationId xmlns:p14="http://schemas.microsoft.com/office/powerpoint/2010/main" val="291561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2FBCCE-0083-0DEC-6039-2638794288FD}"/>
              </a:ext>
            </a:extLst>
          </p:cNvPr>
          <p:cNvSpPr>
            <a:spLocks noGrp="1"/>
          </p:cNvSpPr>
          <p:nvPr>
            <p:ph type="title"/>
          </p:nvPr>
        </p:nvSpPr>
        <p:spPr>
          <a:xfrm>
            <a:off x="838200" y="90805"/>
            <a:ext cx="10515600" cy="762635"/>
          </a:xfrm>
        </p:spPr>
        <p:txBody>
          <a:bodyPr>
            <a:normAutofit/>
          </a:bodyPr>
          <a:lstStyle/>
          <a:p>
            <a:pPr algn="ctr"/>
            <a:r>
              <a:rPr kumimoji="1" lang="en-US" altLang="ja-JP" sz="3200" dirty="0"/>
              <a:t>10 GHz ECR Ion Source ‘NANOGAN’</a:t>
            </a:r>
            <a:endParaRPr kumimoji="1" lang="ja-JP" altLang="en-US" sz="3200" dirty="0"/>
          </a:p>
        </p:txBody>
      </p:sp>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372600" y="6396990"/>
            <a:ext cx="2743200" cy="365125"/>
          </a:xfrm>
        </p:spPr>
        <p:txBody>
          <a:bodyPr/>
          <a:lstStyle/>
          <a:p>
            <a:fld id="{E07D2DF6-CE53-4598-AEC5-7D99118B2E06}" type="slidenum">
              <a:rPr kumimoji="1" lang="ja-JP" altLang="en-US" sz="1800" smtClean="0"/>
              <a:t>8</a:t>
            </a:fld>
            <a:endParaRPr kumimoji="1" lang="ja-JP" altLang="en-US" sz="1800" dirty="0"/>
          </a:p>
        </p:txBody>
      </p:sp>
      <p:grpSp>
        <p:nvGrpSpPr>
          <p:cNvPr id="35" name="グループ化 34">
            <a:extLst>
              <a:ext uri="{FF2B5EF4-FFF2-40B4-BE49-F238E27FC236}">
                <a16:creationId xmlns:a16="http://schemas.microsoft.com/office/drawing/2014/main" id="{FF78447A-2746-99A5-8644-601239742F75}"/>
              </a:ext>
            </a:extLst>
          </p:cNvPr>
          <p:cNvGrpSpPr/>
          <p:nvPr/>
        </p:nvGrpSpPr>
        <p:grpSpPr>
          <a:xfrm>
            <a:off x="0" y="847290"/>
            <a:ext cx="8079806" cy="5340150"/>
            <a:chOff x="190513" y="477406"/>
            <a:chExt cx="9038054" cy="5973481"/>
          </a:xfrm>
        </p:grpSpPr>
        <p:grpSp>
          <p:nvGrpSpPr>
            <p:cNvPr id="3" name="グループ化 2">
              <a:extLst>
                <a:ext uri="{FF2B5EF4-FFF2-40B4-BE49-F238E27FC236}">
                  <a16:creationId xmlns:a16="http://schemas.microsoft.com/office/drawing/2014/main" id="{AB8D66CD-E07E-0751-B923-3CA521BBAAB8}"/>
                </a:ext>
              </a:extLst>
            </p:cNvPr>
            <p:cNvGrpSpPr/>
            <p:nvPr/>
          </p:nvGrpSpPr>
          <p:grpSpPr>
            <a:xfrm>
              <a:off x="1729714" y="1125358"/>
              <a:ext cx="6955240" cy="4957198"/>
              <a:chOff x="1699234" y="1163944"/>
              <a:chExt cx="6955240" cy="4957198"/>
            </a:xfrm>
          </p:grpSpPr>
          <p:pic>
            <p:nvPicPr>
              <p:cNvPr id="5" name="図 4">
                <a:extLst>
                  <a:ext uri="{FF2B5EF4-FFF2-40B4-BE49-F238E27FC236}">
                    <a16:creationId xmlns:a16="http://schemas.microsoft.com/office/drawing/2014/main" id="{971EC919-33A2-262B-D325-5C8D801ECA39}"/>
                  </a:ext>
                </a:extLst>
              </p:cNvPr>
              <p:cNvPicPr>
                <a:picLocks noChangeAspect="1"/>
              </p:cNvPicPr>
              <p:nvPr/>
            </p:nvPicPr>
            <p:blipFill rotWithShape="1">
              <a:blip r:embed="rId2">
                <a:extLst>
                  <a:ext uri="{28A0092B-C50C-407E-A947-70E740481C1C}">
                    <a14:useLocalDpi xmlns:a14="http://schemas.microsoft.com/office/drawing/2010/main" val="0"/>
                  </a:ext>
                </a:extLst>
              </a:blip>
              <a:srcRect r="2814" b="2040"/>
              <a:stretch/>
            </p:blipFill>
            <p:spPr>
              <a:xfrm>
                <a:off x="1699234" y="1163944"/>
                <a:ext cx="6955240" cy="4957198"/>
              </a:xfrm>
              <a:prstGeom prst="rect">
                <a:avLst/>
              </a:prstGeom>
            </p:spPr>
          </p:pic>
          <p:sp>
            <p:nvSpPr>
              <p:cNvPr id="6" name="正方形/長方形 5">
                <a:extLst>
                  <a:ext uri="{FF2B5EF4-FFF2-40B4-BE49-F238E27FC236}">
                    <a16:creationId xmlns:a16="http://schemas.microsoft.com/office/drawing/2014/main" id="{F2CD810C-63A4-2560-CC09-FB97913D6AF9}"/>
                  </a:ext>
                </a:extLst>
              </p:cNvPr>
              <p:cNvSpPr/>
              <p:nvPr/>
            </p:nvSpPr>
            <p:spPr>
              <a:xfrm>
                <a:off x="3363491" y="4818935"/>
                <a:ext cx="641031" cy="207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88705EE3-463E-48D8-65FE-012822A762A6}"/>
                </a:ext>
              </a:extLst>
            </p:cNvPr>
            <p:cNvSpPr txBox="1"/>
            <p:nvPr/>
          </p:nvSpPr>
          <p:spPr>
            <a:xfrm flipH="1">
              <a:off x="4133253" y="477406"/>
              <a:ext cx="199924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NANOGAN</a:t>
              </a:r>
              <a:endParaRPr kumimoji="1"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FAEA06B-BCBA-F11F-E120-0BABBFF353B2}"/>
                    </a:ext>
                  </a:extLst>
                </p:cNvPr>
                <p:cNvSpPr txBox="1"/>
                <p:nvPr/>
              </p:nvSpPr>
              <p:spPr>
                <a:xfrm>
                  <a:off x="3860778" y="995577"/>
                  <a:ext cx="2351186" cy="1845261"/>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Extraction voltage</a:t>
                  </a:r>
                </a:p>
                <a:p>
                  <a:pPr algn="r"/>
                  <a:r>
                    <a:rPr kumimoji="1" lang="en-US" altLang="ja-JP" sz="2000" dirty="0">
                      <a:latin typeface="Times New Roman" panose="02020603050405020304" pitchFamily="18" charset="0"/>
                      <a:cs typeface="Times New Roman" panose="02020603050405020304" pitchFamily="18" charset="0"/>
                    </a:rPr>
                    <a:t>30kV</a:t>
                  </a:r>
                </a:p>
                <a:p>
                  <a:r>
                    <a:rPr lang="en-US" altLang="ja-JP" sz="2000" dirty="0">
                      <a:latin typeface="Times New Roman" panose="02020603050405020304" pitchFamily="18" charset="0"/>
                      <a:cs typeface="Times New Roman" panose="02020603050405020304" pitchFamily="18" charset="0"/>
                    </a:rPr>
                    <a:t>Ion</a:t>
                  </a:r>
                  <a:r>
                    <a:rPr lang="ja-JP" altLang="en-US" sz="2000" dirty="0">
                      <a:latin typeface="Times New Roman" panose="02020603050405020304" pitchFamily="18" charset="0"/>
                      <a:cs typeface="Times New Roman" panose="02020603050405020304" pitchFamily="18" charset="0"/>
                    </a:rPr>
                    <a:t> </a:t>
                  </a:r>
                  <a:endParaRPr kumimoji="1" lang="en-US" altLang="ja-JP" sz="2000" dirty="0">
                    <a:latin typeface="Times New Roman" panose="02020603050405020304" pitchFamily="18" charset="0"/>
                    <a:cs typeface="Times New Roman" panose="02020603050405020304" pitchFamily="18" charset="0"/>
                  </a:endParaRPr>
                </a:p>
                <a:p>
                  <a:pPr algn="r"/>
                  <a:r>
                    <a:rPr kumimoji="1" lang="en-US" altLang="ja-JP" sz="2000" dirty="0">
                      <a:latin typeface="Times New Roman" panose="02020603050405020304" pitchFamily="18" charset="0"/>
                      <a:cs typeface="Times New Roman" panose="02020603050405020304" pitchFamily="18" charset="0"/>
                    </a:rPr>
                    <a:t> </a:t>
                  </a:r>
                  <a14:m>
                    <m:oMath xmlns:m="http://schemas.openxmlformats.org/officeDocument/2006/math">
                      <m:sPre>
                        <m:sPrePr>
                          <m:ctrlPr>
                            <a:rPr kumimoji="1" lang="en-US" altLang="ja-JP" sz="2000" i="1" smtClean="0">
                              <a:latin typeface="Cambria Math" panose="02040503050406030204" pitchFamily="18" charset="0"/>
                            </a:rPr>
                          </m:ctrlPr>
                        </m:sPrePr>
                        <m:sub/>
                        <m:sup>
                          <m:r>
                            <a:rPr lang="en-US" altLang="ja-JP" b="0" i="1" smtClean="0">
                              <a:latin typeface="Cambria Math" panose="02040503050406030204" pitchFamily="18" charset="0"/>
                            </a:rPr>
                            <m:t>4</m:t>
                          </m:r>
                        </m:sup>
                        <m:e>
                          <m:r>
                            <m:rPr>
                              <m:sty m:val="p"/>
                            </m:rPr>
                            <a:rPr lang="en-US" altLang="ja-JP" b="0" i="0" smtClean="0">
                              <a:latin typeface="Cambria Math" panose="02040503050406030204" pitchFamily="18" charset="0"/>
                            </a:rPr>
                            <m:t>H</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e</m:t>
                              </m:r>
                            </m:e>
                            <m:sup>
                              <m:r>
                                <a:rPr lang="en-US" altLang="ja-JP" b="0" i="0" smtClean="0">
                                  <a:latin typeface="Cambria Math" panose="02040503050406030204" pitchFamily="18" charset="0"/>
                                </a:rPr>
                                <m:t>2+</m:t>
                              </m:r>
                            </m:sup>
                          </m:sSup>
                        </m:e>
                      </m:sPre>
                    </m:oMath>
                  </a14:m>
                  <a:endParaRPr kumimoji="1"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kumimoji="1" lang="ja-JP" altLang="en-US" sz="2000" dirty="0">
                    <a:latin typeface="Times New Roman" panose="02020603050405020304" pitchFamily="18" charset="0"/>
                    <a:cs typeface="Times New Roman" panose="02020603050405020304" pitchFamily="18" charset="0"/>
                  </a:endParaRPr>
                </a:p>
              </p:txBody>
            </p:sp>
          </mc:Choice>
          <mc:Fallback xmlns="">
            <p:sp>
              <p:nvSpPr>
                <p:cNvPr id="8" name="テキスト ボックス 7">
                  <a:extLst>
                    <a:ext uri="{FF2B5EF4-FFF2-40B4-BE49-F238E27FC236}">
                      <a16:creationId xmlns:a16="http://schemas.microsoft.com/office/drawing/2014/main" id="{9FAEA06B-BCBA-F11F-E120-0BABBFF353B2}"/>
                    </a:ext>
                  </a:extLst>
                </p:cNvPr>
                <p:cNvSpPr txBox="1">
                  <a:spLocks noRot="1" noChangeAspect="1" noMove="1" noResize="1" noEditPoints="1" noAdjustHandles="1" noChangeArrowheads="1" noChangeShapeType="1" noTextEdit="1"/>
                </p:cNvSpPr>
                <p:nvPr/>
              </p:nvSpPr>
              <p:spPr>
                <a:xfrm>
                  <a:off x="3860778" y="995577"/>
                  <a:ext cx="2351186" cy="1845261"/>
                </a:xfrm>
                <a:prstGeom prst="rect">
                  <a:avLst/>
                </a:prstGeom>
                <a:blipFill>
                  <a:blip r:embed="rId3"/>
                  <a:stretch>
                    <a:fillRect l="-2899" t="-2214" r="-3188"/>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7A7CE94-A0CE-1FC9-AC46-688432E8F7BF}"/>
                </a:ext>
              </a:extLst>
            </p:cNvPr>
            <p:cNvSpPr txBox="1"/>
            <p:nvPr/>
          </p:nvSpPr>
          <p:spPr>
            <a:xfrm flipH="1">
              <a:off x="208738" y="3444448"/>
              <a:ext cx="1548863" cy="722985"/>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RF Generator</a:t>
              </a:r>
              <a:endParaRPr kumimoji="1" lang="ja-JP" altLang="en-US" dirty="0">
                <a:latin typeface="Times New Roman" panose="02020603050405020304" pitchFamily="18" charset="0"/>
                <a:cs typeface="Times New Roman" panose="02020603050405020304" pitchFamily="18" charset="0"/>
              </a:endParaRPr>
            </a:p>
          </p:txBody>
        </p:sp>
        <p:sp>
          <p:nvSpPr>
            <p:cNvPr id="10" name="正方形/長方形 9">
              <a:extLst>
                <a:ext uri="{FF2B5EF4-FFF2-40B4-BE49-F238E27FC236}">
                  <a16:creationId xmlns:a16="http://schemas.microsoft.com/office/drawing/2014/main" id="{4D192FD0-ADED-E3EB-A5DF-861F479C55C0}"/>
                </a:ext>
              </a:extLst>
            </p:cNvPr>
            <p:cNvSpPr/>
            <p:nvPr/>
          </p:nvSpPr>
          <p:spPr>
            <a:xfrm>
              <a:off x="409751" y="2202528"/>
              <a:ext cx="1112359" cy="8955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BE9D5CB-AD5A-E4B1-25E5-BD10F59831CE}"/>
                </a:ext>
              </a:extLst>
            </p:cNvPr>
            <p:cNvSpPr txBox="1"/>
            <p:nvPr/>
          </p:nvSpPr>
          <p:spPr>
            <a:xfrm flipH="1">
              <a:off x="513447" y="2450246"/>
              <a:ext cx="1055797" cy="406830"/>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TWTA</a:t>
              </a:r>
              <a:endParaRPr kumimoji="1" lang="ja-JP" altLang="en-US" dirty="0">
                <a:latin typeface="Times New Roman" panose="02020603050405020304" pitchFamily="18" charset="0"/>
                <a:cs typeface="Times New Roman" panose="02020603050405020304" pitchFamily="18" charset="0"/>
              </a:endParaRPr>
            </a:p>
          </p:txBody>
        </p:sp>
        <p:sp>
          <p:nvSpPr>
            <p:cNvPr id="12" name="正方形/長方形 11">
              <a:extLst>
                <a:ext uri="{FF2B5EF4-FFF2-40B4-BE49-F238E27FC236}">
                  <a16:creationId xmlns:a16="http://schemas.microsoft.com/office/drawing/2014/main" id="{A50D2611-1D4F-03F4-0D58-E7614EB7CFD0}"/>
                </a:ext>
              </a:extLst>
            </p:cNvPr>
            <p:cNvSpPr/>
            <p:nvPr/>
          </p:nvSpPr>
          <p:spPr>
            <a:xfrm>
              <a:off x="353385" y="3426165"/>
              <a:ext cx="1219782" cy="82857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13" name="グループ化 12">
              <a:extLst>
                <a:ext uri="{FF2B5EF4-FFF2-40B4-BE49-F238E27FC236}">
                  <a16:creationId xmlns:a16="http://schemas.microsoft.com/office/drawing/2014/main" id="{D9C51257-3A3E-DF77-7468-D339423399C9}"/>
                </a:ext>
              </a:extLst>
            </p:cNvPr>
            <p:cNvGrpSpPr/>
            <p:nvPr/>
          </p:nvGrpSpPr>
          <p:grpSpPr>
            <a:xfrm>
              <a:off x="1818925" y="5738934"/>
              <a:ext cx="1258821" cy="711953"/>
              <a:chOff x="3436492" y="5842916"/>
              <a:chExt cx="1258821" cy="711953"/>
            </a:xfrm>
          </p:grpSpPr>
          <p:sp>
            <p:nvSpPr>
              <p:cNvPr id="14" name="正方形/長方形 13">
                <a:extLst>
                  <a:ext uri="{FF2B5EF4-FFF2-40B4-BE49-F238E27FC236}">
                    <a16:creationId xmlns:a16="http://schemas.microsoft.com/office/drawing/2014/main" id="{5B8C738C-8A40-CB79-8B44-9C96AE8BB33F}"/>
                  </a:ext>
                </a:extLst>
              </p:cNvPr>
              <p:cNvSpPr/>
              <p:nvPr/>
            </p:nvSpPr>
            <p:spPr>
              <a:xfrm>
                <a:off x="3469832" y="5895137"/>
                <a:ext cx="1225481" cy="6058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5905A288-398E-C477-D092-99282B74D4D0}"/>
                  </a:ext>
                </a:extLst>
              </p:cNvPr>
              <p:cNvSpPr txBox="1"/>
              <p:nvPr/>
            </p:nvSpPr>
            <p:spPr>
              <a:xfrm flipH="1">
                <a:off x="3436492" y="5842916"/>
                <a:ext cx="1225480" cy="711953"/>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Buffer tank</a:t>
                </a:r>
                <a:endParaRPr kumimoji="1" lang="ja-JP" altLang="en-US" dirty="0">
                  <a:latin typeface="Times New Roman" panose="02020603050405020304" pitchFamily="18" charset="0"/>
                  <a:cs typeface="Times New Roman" panose="02020603050405020304" pitchFamily="18" charset="0"/>
                </a:endParaRPr>
              </a:p>
            </p:txBody>
          </p:sp>
        </p:grpSp>
        <p:grpSp>
          <p:nvGrpSpPr>
            <p:cNvPr id="16" name="グループ化 15">
              <a:extLst>
                <a:ext uri="{FF2B5EF4-FFF2-40B4-BE49-F238E27FC236}">
                  <a16:creationId xmlns:a16="http://schemas.microsoft.com/office/drawing/2014/main" id="{2DA64129-1DFA-92AD-138E-CA8416AD6833}"/>
                </a:ext>
              </a:extLst>
            </p:cNvPr>
            <p:cNvGrpSpPr/>
            <p:nvPr/>
          </p:nvGrpSpPr>
          <p:grpSpPr>
            <a:xfrm>
              <a:off x="3588237" y="4827929"/>
              <a:ext cx="1338602" cy="605835"/>
              <a:chOff x="1773998" y="4743374"/>
              <a:chExt cx="1338602" cy="605835"/>
            </a:xfrm>
          </p:grpSpPr>
          <p:sp>
            <p:nvSpPr>
              <p:cNvPr id="17" name="正方形/長方形 16">
                <a:extLst>
                  <a:ext uri="{FF2B5EF4-FFF2-40B4-BE49-F238E27FC236}">
                    <a16:creationId xmlns:a16="http://schemas.microsoft.com/office/drawing/2014/main" id="{A2D200E6-44F0-4003-29A2-B57441D8B942}"/>
                  </a:ext>
                </a:extLst>
              </p:cNvPr>
              <p:cNvSpPr/>
              <p:nvPr/>
            </p:nvSpPr>
            <p:spPr>
              <a:xfrm>
                <a:off x="1857078" y="4743374"/>
                <a:ext cx="1225481" cy="6058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テキスト ボックス 17">
                <a:extLst>
                  <a:ext uri="{FF2B5EF4-FFF2-40B4-BE49-F238E27FC236}">
                    <a16:creationId xmlns:a16="http://schemas.microsoft.com/office/drawing/2014/main" id="{530AB540-A1FB-4237-491A-308EB101D8DA}"/>
                  </a:ext>
                </a:extLst>
              </p:cNvPr>
              <p:cNvSpPr txBox="1"/>
              <p:nvPr/>
            </p:nvSpPr>
            <p:spPr>
              <a:xfrm flipH="1">
                <a:off x="1773998" y="4837240"/>
                <a:ext cx="1338602" cy="440733"/>
              </a:xfrm>
              <a:prstGeom prst="rect">
                <a:avLst/>
              </a:prstGeom>
              <a:noFill/>
            </p:spPr>
            <p:txBody>
              <a:bodyPr wrap="square" rtlCol="0">
                <a:spAutoFit/>
              </a:bodyPr>
              <a:lstStyle/>
              <a:p>
                <a:pPr algn="ctr"/>
                <a:r>
                  <a:rPr kumimoji="1" lang="en-US" altLang="ja-JP" sz="2000" dirty="0">
                    <a:solidFill>
                      <a:srgbClr val="FF0000"/>
                    </a:solidFill>
                    <a:latin typeface="Times New Roman" panose="02020603050405020304" pitchFamily="18" charset="0"/>
                    <a:cs typeface="Times New Roman" panose="02020603050405020304" pitchFamily="18" charset="0"/>
                  </a:rPr>
                  <a:t>Motor</a:t>
                </a:r>
                <a:endParaRPr kumimoji="1" lang="ja-JP" altLang="en-US" sz="2000" dirty="0">
                  <a:solidFill>
                    <a:srgbClr val="FF0000"/>
                  </a:solidFill>
                  <a:latin typeface="Times New Roman" panose="02020603050405020304" pitchFamily="18" charset="0"/>
                  <a:cs typeface="Times New Roman" panose="02020603050405020304" pitchFamily="18" charset="0"/>
                </a:endParaRPr>
              </a:p>
            </p:txBody>
          </p:sp>
        </p:grpSp>
        <p:grpSp>
          <p:nvGrpSpPr>
            <p:cNvPr id="19" name="グループ化 18">
              <a:extLst>
                <a:ext uri="{FF2B5EF4-FFF2-40B4-BE49-F238E27FC236}">
                  <a16:creationId xmlns:a16="http://schemas.microsoft.com/office/drawing/2014/main" id="{4F6FD6BF-7AC6-420F-88A0-96E6FC229EC6}"/>
                </a:ext>
              </a:extLst>
            </p:cNvPr>
            <p:cNvGrpSpPr/>
            <p:nvPr/>
          </p:nvGrpSpPr>
          <p:grpSpPr>
            <a:xfrm>
              <a:off x="1786278" y="4836963"/>
              <a:ext cx="1338602" cy="605835"/>
              <a:chOff x="3403845" y="4752407"/>
              <a:chExt cx="1338602" cy="605835"/>
            </a:xfrm>
          </p:grpSpPr>
          <p:sp>
            <p:nvSpPr>
              <p:cNvPr id="20" name="正方形/長方形 19">
                <a:extLst>
                  <a:ext uri="{FF2B5EF4-FFF2-40B4-BE49-F238E27FC236}">
                    <a16:creationId xmlns:a16="http://schemas.microsoft.com/office/drawing/2014/main" id="{641E8A00-378F-A17C-5E7D-DE1CE20D801D}"/>
                  </a:ext>
                </a:extLst>
              </p:cNvPr>
              <p:cNvSpPr/>
              <p:nvPr/>
            </p:nvSpPr>
            <p:spPr>
              <a:xfrm>
                <a:off x="3460406" y="4752407"/>
                <a:ext cx="1225481" cy="6058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309B5CFF-886F-806E-1B12-300F6676F594}"/>
                  </a:ext>
                </a:extLst>
              </p:cNvPr>
              <p:cNvSpPr txBox="1"/>
              <p:nvPr/>
            </p:nvSpPr>
            <p:spPr>
              <a:xfrm flipH="1">
                <a:off x="3403845" y="4846236"/>
                <a:ext cx="1338602" cy="406830"/>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Gas valve</a:t>
                </a:r>
                <a:endParaRPr kumimoji="1" lang="ja-JP" altLang="en-US" dirty="0">
                  <a:latin typeface="Times New Roman" panose="02020603050405020304" pitchFamily="18" charset="0"/>
                  <a:cs typeface="Times New Roman" panose="02020603050405020304" pitchFamily="18" charset="0"/>
                </a:endParaRPr>
              </a:p>
            </p:txBody>
          </p:sp>
        </p:grpSp>
        <p:sp>
          <p:nvSpPr>
            <p:cNvPr id="22" name="正方形/長方形 21">
              <a:extLst>
                <a:ext uri="{FF2B5EF4-FFF2-40B4-BE49-F238E27FC236}">
                  <a16:creationId xmlns:a16="http://schemas.microsoft.com/office/drawing/2014/main" id="{E5104080-882E-A572-34CB-E779C5237DE1}"/>
                </a:ext>
              </a:extLst>
            </p:cNvPr>
            <p:cNvSpPr/>
            <p:nvPr/>
          </p:nvSpPr>
          <p:spPr>
            <a:xfrm rot="5400000" flipV="1">
              <a:off x="1590072" y="2477536"/>
              <a:ext cx="148858" cy="3389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2E101D64-8281-8C0B-2E7E-C188D49824EA}"/>
                </a:ext>
              </a:extLst>
            </p:cNvPr>
            <p:cNvSpPr/>
            <p:nvPr/>
          </p:nvSpPr>
          <p:spPr>
            <a:xfrm rot="5400000" flipV="1">
              <a:off x="2177998" y="5504530"/>
              <a:ext cx="345872" cy="18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5C53FBA6-0741-1667-E956-919022A899F7}"/>
                </a:ext>
              </a:extLst>
            </p:cNvPr>
            <p:cNvCxnSpPr>
              <a:cxnSpLocks/>
              <a:stCxn id="12" idx="0"/>
              <a:endCxn id="10" idx="2"/>
            </p:cNvCxnSpPr>
            <p:nvPr/>
          </p:nvCxnSpPr>
          <p:spPr>
            <a:xfrm flipV="1">
              <a:off x="963276" y="3098074"/>
              <a:ext cx="2655" cy="3280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E015CEA-1852-DB6D-8FCA-67808A73DEE7}"/>
                </a:ext>
              </a:extLst>
            </p:cNvPr>
            <p:cNvCxnSpPr>
              <a:cxnSpLocks/>
            </p:cNvCxnSpPr>
            <p:nvPr/>
          </p:nvCxnSpPr>
          <p:spPr>
            <a:xfrm flipH="1">
              <a:off x="3042280" y="5139880"/>
              <a:ext cx="63846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AutoShape 403">
              <a:extLst>
                <a:ext uri="{FF2B5EF4-FFF2-40B4-BE49-F238E27FC236}">
                  <a16:creationId xmlns:a16="http://schemas.microsoft.com/office/drawing/2014/main" id="{49226D79-4111-D3CE-5D4A-7F6BBC960DAD}"/>
                </a:ext>
              </a:extLst>
            </p:cNvPr>
            <p:cNvSpPr>
              <a:spLocks noChangeArrowheads="1"/>
            </p:cNvSpPr>
            <p:nvPr/>
          </p:nvSpPr>
          <p:spPr bwMode="auto">
            <a:xfrm>
              <a:off x="4495610" y="3489483"/>
              <a:ext cx="953962" cy="285422"/>
            </a:xfrm>
            <a:prstGeom prst="star32">
              <a:avLst>
                <a:gd name="adj" fmla="val 37500"/>
              </a:avLst>
            </a:prstGeom>
            <a:gradFill rotWithShape="1">
              <a:gsLst>
                <a:gs pos="0">
                  <a:srgbClr val="A603AB"/>
                </a:gs>
                <a:gs pos="12000">
                  <a:srgbClr val="E81766">
                    <a:alpha val="94480"/>
                  </a:srgbClr>
                </a:gs>
                <a:gs pos="27000">
                  <a:srgbClr val="EE3F17">
                    <a:alpha val="87580"/>
                  </a:srgbClr>
                </a:gs>
                <a:gs pos="48000">
                  <a:srgbClr val="FFFF00">
                    <a:alpha val="77920"/>
                  </a:srgbClr>
                </a:gs>
                <a:gs pos="64999">
                  <a:srgbClr val="1A8D48">
                    <a:alpha val="70100"/>
                  </a:srgbClr>
                </a:gs>
                <a:gs pos="78999">
                  <a:srgbClr val="0819FB">
                    <a:alpha val="63660"/>
                  </a:srgbClr>
                </a:gs>
                <a:gs pos="100000">
                  <a:srgbClr val="A603AB">
                    <a:alpha val="53999"/>
                  </a:srgbClr>
                </a:gs>
              </a:gsLst>
              <a:path path="shape">
                <a:fillToRect l="50000" t="50000" r="50000" b="50000"/>
              </a:path>
            </a:gradFill>
            <a:ln w="9525">
              <a:noFill/>
              <a:miter lim="800000"/>
              <a:headEnd/>
              <a:tailEnd/>
            </a:ln>
            <a:effectLst/>
          </p:spPr>
          <p:txBody>
            <a:bodyPr wrap="none" anchor="ctr"/>
            <a:lstStyle/>
            <a:p>
              <a:pPr>
                <a:defRPr/>
              </a:pPr>
              <a:endParaRPr lang="ja-JP" altLang="en-US" sz="800" dirty="0">
                <a:solidFill>
                  <a:srgbClr val="000000"/>
                </a:solidFill>
                <a:latin typeface="+mj-ea"/>
                <a:ea typeface="+mj-ea"/>
              </a:endParaRPr>
            </a:p>
          </p:txBody>
        </p:sp>
        <p:sp>
          <p:nvSpPr>
            <p:cNvPr id="27" name="矢印: 右 26">
              <a:extLst>
                <a:ext uri="{FF2B5EF4-FFF2-40B4-BE49-F238E27FC236}">
                  <a16:creationId xmlns:a16="http://schemas.microsoft.com/office/drawing/2014/main" id="{376E7247-4426-3468-C989-C6F567538674}"/>
                </a:ext>
              </a:extLst>
            </p:cNvPr>
            <p:cNvSpPr/>
            <p:nvPr/>
          </p:nvSpPr>
          <p:spPr>
            <a:xfrm>
              <a:off x="5385774" y="3524467"/>
              <a:ext cx="3332519" cy="19642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74E7AC70-4FA4-4197-2793-38AF74C98689}"/>
                </a:ext>
              </a:extLst>
            </p:cNvPr>
            <p:cNvSpPr txBox="1"/>
            <p:nvPr/>
          </p:nvSpPr>
          <p:spPr>
            <a:xfrm>
              <a:off x="8228281" y="3720888"/>
              <a:ext cx="1000286" cy="413134"/>
            </a:xfrm>
            <a:prstGeom prst="rect">
              <a:avLst/>
            </a:prstGeom>
            <a:solidFill>
              <a:schemeClr val="bg1"/>
            </a:solid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Beam</a:t>
              </a:r>
              <a:endParaRPr kumimoji="1" lang="ja-JP" altLang="en-US" dirty="0">
                <a:latin typeface="Times New Roman" panose="02020603050405020304" pitchFamily="18" charset="0"/>
                <a:cs typeface="Times New Roman" panose="02020603050405020304" pitchFamily="18" charset="0"/>
              </a:endParaRPr>
            </a:p>
          </p:txBody>
        </p:sp>
        <p:sp>
          <p:nvSpPr>
            <p:cNvPr id="29" name="正方形/長方形 28">
              <a:extLst>
                <a:ext uri="{FF2B5EF4-FFF2-40B4-BE49-F238E27FC236}">
                  <a16:creationId xmlns:a16="http://schemas.microsoft.com/office/drawing/2014/main" id="{4F09C7F0-0100-7AB6-A11A-DB8FAF73FAD3}"/>
                </a:ext>
              </a:extLst>
            </p:cNvPr>
            <p:cNvSpPr/>
            <p:nvPr/>
          </p:nvSpPr>
          <p:spPr>
            <a:xfrm>
              <a:off x="7418919" y="687445"/>
              <a:ext cx="1592820" cy="6058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3E64203E-EE9F-6C29-B57C-327EC297B5A6}"/>
                </a:ext>
              </a:extLst>
            </p:cNvPr>
            <p:cNvSpPr txBox="1"/>
            <p:nvPr/>
          </p:nvSpPr>
          <p:spPr>
            <a:xfrm flipH="1">
              <a:off x="7346409" y="628469"/>
              <a:ext cx="1679828" cy="707886"/>
            </a:xfrm>
            <a:prstGeom prst="rect">
              <a:avLst/>
            </a:prstGeom>
            <a:noFill/>
          </p:spPr>
          <p:txBody>
            <a:bodyPr wrap="square" rtlCol="0">
              <a:spAutoFit/>
            </a:bodyPr>
            <a:lstStyle/>
            <a:p>
              <a:pPr algn="ctr"/>
              <a:r>
                <a:rPr kumimoji="1" lang="en-US" altLang="ja-JP" dirty="0">
                  <a:solidFill>
                    <a:srgbClr val="FF0000"/>
                  </a:solidFill>
                  <a:latin typeface="Times New Roman" panose="02020603050405020304" pitchFamily="18" charset="0"/>
                  <a:cs typeface="Times New Roman" panose="02020603050405020304" pitchFamily="18" charset="0"/>
                </a:rPr>
                <a:t>High voltage</a:t>
              </a:r>
            </a:p>
            <a:p>
              <a:pPr algn="ctr"/>
              <a:r>
                <a:rPr kumimoji="1" lang="en-US" altLang="ja-JP" dirty="0">
                  <a:solidFill>
                    <a:srgbClr val="FF0000"/>
                  </a:solidFill>
                  <a:latin typeface="Times New Roman" panose="02020603050405020304" pitchFamily="18" charset="0"/>
                  <a:cs typeface="Times New Roman" panose="02020603050405020304" pitchFamily="18" charset="0"/>
                </a:rPr>
                <a:t>Power supply</a:t>
              </a:r>
              <a:endParaRPr kumimoji="1" lang="ja-JP" altLang="en-US" dirty="0">
                <a:solidFill>
                  <a:srgbClr val="FF0000"/>
                </a:solidFill>
                <a:latin typeface="Times New Roman" panose="02020603050405020304" pitchFamily="18" charset="0"/>
                <a:cs typeface="Times New Roman" panose="02020603050405020304" pitchFamily="18" charset="0"/>
              </a:endParaRPr>
            </a:p>
          </p:txBody>
        </p:sp>
        <p:cxnSp>
          <p:nvCxnSpPr>
            <p:cNvPr id="31" name="直線矢印コネクタ 30">
              <a:extLst>
                <a:ext uri="{FF2B5EF4-FFF2-40B4-BE49-F238E27FC236}">
                  <a16:creationId xmlns:a16="http://schemas.microsoft.com/office/drawing/2014/main" id="{FE1B5477-B926-3C6D-6B3C-80205B0F9322}"/>
                </a:ext>
              </a:extLst>
            </p:cNvPr>
            <p:cNvCxnSpPr>
              <a:cxnSpLocks/>
              <a:stCxn id="30" idx="3"/>
            </p:cNvCxnSpPr>
            <p:nvPr/>
          </p:nvCxnSpPr>
          <p:spPr>
            <a:xfrm flipH="1">
              <a:off x="7145361" y="982412"/>
              <a:ext cx="201048" cy="2752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1353A28-45F6-EB80-7AEC-33B8000DD9EA}"/>
                </a:ext>
              </a:extLst>
            </p:cNvPr>
            <p:cNvSpPr txBox="1"/>
            <p:nvPr/>
          </p:nvSpPr>
          <p:spPr>
            <a:xfrm>
              <a:off x="190513" y="4186067"/>
              <a:ext cx="1787669" cy="646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solidFill>
                    <a:srgbClr val="FF0000"/>
                  </a:solidFill>
                  <a:latin typeface="Times New Roman" panose="02020603050405020304" pitchFamily="18" charset="0"/>
                  <a:cs typeface="Times New Roman" panose="02020603050405020304" pitchFamily="18" charset="0"/>
                </a:rPr>
                <a:t>RF Power</a:t>
              </a:r>
            </a:p>
            <a:p>
              <a:pPr marL="285750" indent="-285750">
                <a:buFont typeface="Arial" panose="020B0604020202020204" pitchFamily="34" charset="0"/>
                <a:buChar char="•"/>
              </a:pPr>
              <a:r>
                <a:rPr kumimoji="1" lang="en-US" altLang="ja-JP" dirty="0">
                  <a:solidFill>
                    <a:srgbClr val="FF0000"/>
                  </a:solidFill>
                  <a:latin typeface="Times New Roman" panose="02020603050405020304" pitchFamily="18" charset="0"/>
                  <a:cs typeface="Times New Roman" panose="02020603050405020304" pitchFamily="18" charset="0"/>
                </a:rPr>
                <a:t>RF Frequency</a:t>
              </a:r>
              <a:endParaRPr kumimoji="1" lang="ja-JP" altLang="en-US" dirty="0">
                <a:solidFill>
                  <a:srgbClr val="FF0000"/>
                </a:solidFill>
                <a:latin typeface="Times New Roman" panose="02020603050405020304" pitchFamily="18" charset="0"/>
                <a:cs typeface="Times New Roman" panose="02020603050405020304" pitchFamily="18" charset="0"/>
              </a:endParaRPr>
            </a:p>
          </p:txBody>
        </p:sp>
        <p:sp>
          <p:nvSpPr>
            <p:cNvPr id="33" name="正方形/長方形 32">
              <a:extLst>
                <a:ext uri="{FF2B5EF4-FFF2-40B4-BE49-F238E27FC236}">
                  <a16:creationId xmlns:a16="http://schemas.microsoft.com/office/drawing/2014/main" id="{8E24FE39-991F-F5D2-A4A4-74431B8FB561}"/>
                </a:ext>
              </a:extLst>
            </p:cNvPr>
            <p:cNvSpPr/>
            <p:nvPr/>
          </p:nvSpPr>
          <p:spPr>
            <a:xfrm>
              <a:off x="1978182" y="4006107"/>
              <a:ext cx="833205" cy="180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55749F9F-1816-B533-3B0B-E56E4703B98E}"/>
                </a:ext>
              </a:extLst>
            </p:cNvPr>
            <p:cNvSpPr/>
            <p:nvPr/>
          </p:nvSpPr>
          <p:spPr>
            <a:xfrm rot="5400000" flipV="1">
              <a:off x="1810807" y="4194665"/>
              <a:ext cx="1064509" cy="2020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1E491CA2-32E0-5B87-CA13-16AC1C86C253}"/>
              </a:ext>
            </a:extLst>
          </p:cNvPr>
          <p:cNvGrpSpPr/>
          <p:nvPr/>
        </p:nvGrpSpPr>
        <p:grpSpPr>
          <a:xfrm>
            <a:off x="8198519" y="2900608"/>
            <a:ext cx="3981879" cy="3286832"/>
            <a:chOff x="236601" y="520138"/>
            <a:chExt cx="3981879" cy="3286832"/>
          </a:xfrm>
        </p:grpSpPr>
        <p:pic>
          <p:nvPicPr>
            <p:cNvPr id="37" name="図 36">
              <a:extLst>
                <a:ext uri="{FF2B5EF4-FFF2-40B4-BE49-F238E27FC236}">
                  <a16:creationId xmlns:a16="http://schemas.microsoft.com/office/drawing/2014/main" id="{E9BA574A-D1BF-0B48-75BF-76B3439F5E32}"/>
                </a:ext>
              </a:extLst>
            </p:cNvPr>
            <p:cNvPicPr>
              <a:picLocks noChangeAspect="1"/>
            </p:cNvPicPr>
            <p:nvPr/>
          </p:nvPicPr>
          <p:blipFill rotWithShape="1">
            <a:blip r:embed="rId4"/>
            <a:srcRect l="28781" t="14549" r="12726" b="27186"/>
            <a:stretch/>
          </p:blipFill>
          <p:spPr>
            <a:xfrm rot="5400000">
              <a:off x="-332625" y="1089364"/>
              <a:ext cx="3286832" cy="2148380"/>
            </a:xfrm>
            <a:prstGeom prst="rect">
              <a:avLst/>
            </a:prstGeom>
          </p:spPr>
        </p:pic>
        <p:sp>
          <p:nvSpPr>
            <p:cNvPr id="38" name="楕円 37">
              <a:extLst>
                <a:ext uri="{FF2B5EF4-FFF2-40B4-BE49-F238E27FC236}">
                  <a16:creationId xmlns:a16="http://schemas.microsoft.com/office/drawing/2014/main" id="{F1AC9ED5-C61E-9600-E5DC-D2DA81809212}"/>
                </a:ext>
              </a:extLst>
            </p:cNvPr>
            <p:cNvSpPr/>
            <p:nvPr/>
          </p:nvSpPr>
          <p:spPr>
            <a:xfrm rot="998226">
              <a:off x="552139" y="3049995"/>
              <a:ext cx="967305" cy="6712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07">
                <a:latin typeface="Times New Roman" panose="02020603050405020304" pitchFamily="18" charset="0"/>
                <a:cs typeface="Times New Roman" panose="02020603050405020304" pitchFamily="18" charset="0"/>
              </a:endParaRPr>
            </a:p>
          </p:txBody>
        </p:sp>
        <p:cxnSp>
          <p:nvCxnSpPr>
            <p:cNvPr id="39" name="直線矢印コネクタ 38">
              <a:extLst>
                <a:ext uri="{FF2B5EF4-FFF2-40B4-BE49-F238E27FC236}">
                  <a16:creationId xmlns:a16="http://schemas.microsoft.com/office/drawing/2014/main" id="{AE728E00-16D4-D852-531E-614C46509659}"/>
                </a:ext>
              </a:extLst>
            </p:cNvPr>
            <p:cNvCxnSpPr>
              <a:cxnSpLocks/>
              <a:stCxn id="38" idx="6"/>
              <a:endCxn id="40" idx="1"/>
            </p:cNvCxnSpPr>
            <p:nvPr/>
          </p:nvCxnSpPr>
          <p:spPr>
            <a:xfrm flipV="1">
              <a:off x="1499197" y="3482974"/>
              <a:ext cx="1144333" cy="4110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FC78BF2-2C45-6C06-B3BF-1419EEDC9450}"/>
                </a:ext>
              </a:extLst>
            </p:cNvPr>
            <p:cNvSpPr txBox="1"/>
            <p:nvPr/>
          </p:nvSpPr>
          <p:spPr>
            <a:xfrm>
              <a:off x="2643530" y="3313299"/>
              <a:ext cx="1237539" cy="339350"/>
            </a:xfrm>
            <a:prstGeom prst="rect">
              <a:avLst/>
            </a:prstGeom>
            <a:noFill/>
            <a:ln>
              <a:solidFill>
                <a:schemeClr val="tx1"/>
              </a:solidFill>
            </a:ln>
          </p:spPr>
          <p:txBody>
            <a:bodyPr wrap="square" rtlCol="0">
              <a:spAutoFit/>
            </a:bodyPr>
            <a:lstStyle/>
            <a:p>
              <a:pPr algn="ctr"/>
              <a:r>
                <a:rPr kumimoji="1" lang="en-US" altLang="ja-JP" sz="1843" dirty="0">
                  <a:latin typeface="Times New Roman" panose="02020603050405020304" pitchFamily="18" charset="0"/>
                  <a:cs typeface="Times New Roman" panose="02020603050405020304" pitchFamily="18" charset="0"/>
                </a:rPr>
                <a:t>Motor</a:t>
              </a:r>
              <a:endParaRPr kumimoji="1" lang="ja-JP" altLang="en-US" sz="1843" dirty="0">
                <a:latin typeface="Times New Roman" panose="02020603050405020304" pitchFamily="18" charset="0"/>
                <a:cs typeface="Times New Roman" panose="02020603050405020304" pitchFamily="18" charset="0"/>
              </a:endParaRPr>
            </a:p>
          </p:txBody>
        </p:sp>
        <p:sp>
          <p:nvSpPr>
            <p:cNvPr id="41" name="テキスト ボックス 40">
              <a:extLst>
                <a:ext uri="{FF2B5EF4-FFF2-40B4-BE49-F238E27FC236}">
                  <a16:creationId xmlns:a16="http://schemas.microsoft.com/office/drawing/2014/main" id="{4E5FEAD8-5A06-6396-BE8E-99DD8A6E9161}"/>
                </a:ext>
              </a:extLst>
            </p:cNvPr>
            <p:cNvSpPr txBox="1"/>
            <p:nvPr/>
          </p:nvSpPr>
          <p:spPr>
            <a:xfrm>
              <a:off x="2384981" y="1901176"/>
              <a:ext cx="1833499" cy="659540"/>
            </a:xfrm>
            <a:prstGeom prst="rect">
              <a:avLst/>
            </a:prstGeom>
            <a:noFill/>
            <a:ln>
              <a:solidFill>
                <a:schemeClr val="tx1"/>
              </a:solidFill>
            </a:ln>
          </p:spPr>
          <p:txBody>
            <a:bodyPr wrap="square" rtlCol="0">
              <a:spAutoFit/>
            </a:bodyPr>
            <a:lstStyle/>
            <a:p>
              <a:pPr algn="ctr"/>
              <a:r>
                <a:rPr kumimoji="1" lang="en-US" altLang="ja-JP" sz="1843" dirty="0">
                  <a:latin typeface="Times New Roman" panose="02020603050405020304" pitchFamily="18" charset="0"/>
                  <a:cs typeface="Times New Roman" panose="02020603050405020304" pitchFamily="18" charset="0"/>
                </a:rPr>
                <a:t>Stopper / 0 point correction</a:t>
              </a:r>
              <a:endParaRPr kumimoji="1" lang="ja-JP" altLang="en-US" sz="1843" dirty="0">
                <a:latin typeface="Times New Roman" panose="02020603050405020304" pitchFamily="18" charset="0"/>
                <a:cs typeface="Times New Roman" panose="02020603050405020304" pitchFamily="18" charset="0"/>
              </a:endParaRPr>
            </a:p>
          </p:txBody>
        </p:sp>
        <p:sp>
          <p:nvSpPr>
            <p:cNvPr id="42" name="楕円 41">
              <a:extLst>
                <a:ext uri="{FF2B5EF4-FFF2-40B4-BE49-F238E27FC236}">
                  <a16:creationId xmlns:a16="http://schemas.microsoft.com/office/drawing/2014/main" id="{3651A596-0498-A397-9365-0B6625B22F62}"/>
                </a:ext>
              </a:extLst>
            </p:cNvPr>
            <p:cNvSpPr/>
            <p:nvPr/>
          </p:nvSpPr>
          <p:spPr>
            <a:xfrm rot="998226">
              <a:off x="1489935" y="2630945"/>
              <a:ext cx="690094" cy="596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07">
                <a:latin typeface="Times New Roman" panose="02020603050405020304" pitchFamily="18" charset="0"/>
                <a:cs typeface="Times New Roman" panose="02020603050405020304" pitchFamily="18" charset="0"/>
              </a:endParaRPr>
            </a:p>
          </p:txBody>
        </p:sp>
        <p:cxnSp>
          <p:nvCxnSpPr>
            <p:cNvPr id="43" name="直線矢印コネクタ 42">
              <a:extLst>
                <a:ext uri="{FF2B5EF4-FFF2-40B4-BE49-F238E27FC236}">
                  <a16:creationId xmlns:a16="http://schemas.microsoft.com/office/drawing/2014/main" id="{677DA645-E4CD-2C62-D420-0E87A937A64E}"/>
                </a:ext>
              </a:extLst>
            </p:cNvPr>
            <p:cNvCxnSpPr>
              <a:cxnSpLocks/>
              <a:stCxn id="42" idx="6"/>
              <a:endCxn id="41" idx="2"/>
            </p:cNvCxnSpPr>
            <p:nvPr/>
          </p:nvCxnSpPr>
          <p:spPr>
            <a:xfrm flipV="1">
              <a:off x="2165584" y="2560716"/>
              <a:ext cx="1136147" cy="467039"/>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E99F60A-E524-AC4E-0EC1-FD2B587ACA11}"/>
                </a:ext>
              </a:extLst>
            </p:cNvPr>
            <p:cNvSpPr txBox="1"/>
            <p:nvPr/>
          </p:nvSpPr>
          <p:spPr>
            <a:xfrm>
              <a:off x="2572174" y="740092"/>
              <a:ext cx="1442411" cy="375937"/>
            </a:xfrm>
            <a:prstGeom prst="rect">
              <a:avLst/>
            </a:prstGeom>
            <a:noFill/>
            <a:ln>
              <a:solidFill>
                <a:schemeClr val="tx1"/>
              </a:solidFill>
            </a:ln>
          </p:spPr>
          <p:txBody>
            <a:bodyPr wrap="square" rtlCol="0">
              <a:spAutoFit/>
            </a:bodyPr>
            <a:lstStyle/>
            <a:p>
              <a:pPr algn="ctr"/>
              <a:r>
                <a:rPr kumimoji="1" lang="en-US" altLang="ja-JP" sz="1843" dirty="0">
                  <a:latin typeface="Times New Roman" panose="02020603050405020304" pitchFamily="18" charset="0"/>
                  <a:cs typeface="Times New Roman" panose="02020603050405020304" pitchFamily="18" charset="0"/>
                </a:rPr>
                <a:t>Gas Valve</a:t>
              </a:r>
              <a:endParaRPr kumimoji="1" lang="ja-JP" altLang="en-US" sz="1843" dirty="0">
                <a:latin typeface="Times New Roman" panose="02020603050405020304" pitchFamily="18" charset="0"/>
                <a:cs typeface="Times New Roman" panose="02020603050405020304" pitchFamily="18" charset="0"/>
              </a:endParaRPr>
            </a:p>
          </p:txBody>
        </p:sp>
        <p:cxnSp>
          <p:nvCxnSpPr>
            <p:cNvPr id="45" name="直線矢印コネクタ 44">
              <a:extLst>
                <a:ext uri="{FF2B5EF4-FFF2-40B4-BE49-F238E27FC236}">
                  <a16:creationId xmlns:a16="http://schemas.microsoft.com/office/drawing/2014/main" id="{A4E163E7-4B14-E3FC-B94C-AEECCFBCF602}"/>
                </a:ext>
              </a:extLst>
            </p:cNvPr>
            <p:cNvCxnSpPr>
              <a:cxnSpLocks/>
            </p:cNvCxnSpPr>
            <p:nvPr/>
          </p:nvCxnSpPr>
          <p:spPr>
            <a:xfrm flipH="1" flipV="1">
              <a:off x="1225486" y="819324"/>
              <a:ext cx="1338605" cy="1059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直線コネクタ 47">
            <a:extLst>
              <a:ext uri="{FF2B5EF4-FFF2-40B4-BE49-F238E27FC236}">
                <a16:creationId xmlns:a16="http://schemas.microsoft.com/office/drawing/2014/main" id="{3729251A-1F9D-335F-2F55-EAAC635F0D44}"/>
              </a:ext>
            </a:extLst>
          </p:cNvPr>
          <p:cNvCxnSpPr>
            <a:cxnSpLocks/>
            <a:endCxn id="18" idx="1"/>
          </p:cNvCxnSpPr>
          <p:nvPr/>
        </p:nvCxnSpPr>
        <p:spPr>
          <a:xfrm flipH="1">
            <a:off x="4234163" y="2900608"/>
            <a:ext cx="3981287" cy="2116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F143273-978F-46B5-AEB0-1F943267572D}"/>
              </a:ext>
            </a:extLst>
          </p:cNvPr>
          <p:cNvCxnSpPr>
            <a:cxnSpLocks/>
            <a:endCxn id="18" idx="1"/>
          </p:cNvCxnSpPr>
          <p:nvPr/>
        </p:nvCxnSpPr>
        <p:spPr>
          <a:xfrm flipH="1" flipV="1">
            <a:off x="4234163" y="5017471"/>
            <a:ext cx="3981287" cy="1169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4D4D408F-76A6-DE71-2E70-FDBA643AA731}"/>
              </a:ext>
            </a:extLst>
          </p:cNvPr>
          <p:cNvSpPr txBox="1"/>
          <p:nvPr/>
        </p:nvSpPr>
        <p:spPr>
          <a:xfrm>
            <a:off x="8215450" y="876175"/>
            <a:ext cx="3964948" cy="1938992"/>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How to tune gas valves</a:t>
            </a:r>
          </a:p>
          <a:p>
            <a:pPr marL="457200" indent="-457200">
              <a:buFont typeface="+mj-lt"/>
              <a:buAutoNum type="arabicPeriod"/>
            </a:pPr>
            <a:r>
              <a:rPr kumimoji="1" lang="en-US" altLang="ja-JP" sz="2000" dirty="0">
                <a:latin typeface="Times New Roman" panose="02020603050405020304" pitchFamily="18" charset="0"/>
                <a:cs typeface="Times New Roman" panose="02020603050405020304" pitchFamily="18" charset="0"/>
              </a:rPr>
              <a:t>Needle valve knob is connected to motor.</a:t>
            </a:r>
          </a:p>
          <a:p>
            <a:pPr marL="457200" indent="-457200">
              <a:buFont typeface="+mj-lt"/>
              <a:buAutoNum type="arabicPeriod"/>
            </a:pPr>
            <a:r>
              <a:rPr kumimoji="1" lang="en-US" altLang="ja-JP" sz="2000" dirty="0">
                <a:latin typeface="Times New Roman" panose="02020603050405020304" pitchFamily="18" charset="0"/>
                <a:cs typeface="Times New Roman" panose="02020603050405020304" pitchFamily="18" charset="0"/>
              </a:rPr>
              <a:t>Tune the</a:t>
            </a:r>
            <a:r>
              <a:rPr lang="ja-JP" altLang="en-US" sz="2000" dirty="0">
                <a:latin typeface="Times New Roman" panose="02020603050405020304" pitchFamily="18" charset="0"/>
                <a:cs typeface="Times New Roman" panose="02020603050405020304" pitchFamily="18" charset="0"/>
              </a:rPr>
              <a:t> </a:t>
            </a:r>
            <a:r>
              <a:rPr kumimoji="1" lang="en-US" altLang="ja-JP" sz="2000" dirty="0">
                <a:latin typeface="Times New Roman" panose="02020603050405020304" pitchFamily="18" charset="0"/>
                <a:cs typeface="Times New Roman" panose="02020603050405020304" pitchFamily="18" charset="0"/>
              </a:rPr>
              <a:t>gas valve by controlling the amount of rotation of the motor.</a:t>
            </a:r>
            <a:endParaRPr kumimoji="1" lang="ja-JP"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45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2FBCCE-0083-0DEC-6039-2638794288FD}"/>
              </a:ext>
            </a:extLst>
          </p:cNvPr>
          <p:cNvSpPr>
            <a:spLocks noGrp="1"/>
          </p:cNvSpPr>
          <p:nvPr>
            <p:ph type="title"/>
          </p:nvPr>
        </p:nvSpPr>
        <p:spPr>
          <a:xfrm>
            <a:off x="838200" y="90806"/>
            <a:ext cx="10515600" cy="576072"/>
          </a:xfrm>
        </p:spPr>
        <p:txBody>
          <a:bodyPr>
            <a:normAutofit/>
          </a:bodyPr>
          <a:lstStyle/>
          <a:p>
            <a:pPr algn="ctr"/>
            <a:r>
              <a:rPr lang="en-US" altLang="ja-JP" sz="3200" dirty="0"/>
              <a:t>Result : Ion Source tuning</a:t>
            </a:r>
            <a:endParaRPr kumimoji="1" lang="ja-JP" altLang="en-US" sz="3200" dirty="0"/>
          </a:p>
        </p:txBody>
      </p:sp>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372600" y="6396990"/>
            <a:ext cx="2743200" cy="365125"/>
          </a:xfrm>
        </p:spPr>
        <p:txBody>
          <a:bodyPr/>
          <a:lstStyle/>
          <a:p>
            <a:fld id="{E07D2DF6-CE53-4598-AEC5-7D99118B2E06}" type="slidenum">
              <a:rPr kumimoji="1" lang="ja-JP" altLang="en-US" sz="1800" smtClean="0"/>
              <a:t>9</a:t>
            </a:fld>
            <a:endParaRPr kumimoji="1" lang="ja-JP" altLang="en-US" sz="1800" dirty="0"/>
          </a:p>
        </p:txBody>
      </p:sp>
      <mc:AlternateContent xmlns:mc="http://schemas.openxmlformats.org/markup-compatibility/2006" xmlns:a14="http://schemas.microsoft.com/office/drawing/2010/main">
        <mc:Choice Requires="a14">
          <p:graphicFrame>
            <p:nvGraphicFramePr>
              <p:cNvPr id="13" name="表 4">
                <a:extLst>
                  <a:ext uri="{FF2B5EF4-FFF2-40B4-BE49-F238E27FC236}">
                    <a16:creationId xmlns:a16="http://schemas.microsoft.com/office/drawing/2014/main" id="{5ACCC005-025D-C623-9D21-69C5FB4D113A}"/>
                  </a:ext>
                </a:extLst>
              </p:cNvPr>
              <p:cNvGraphicFramePr>
                <a:graphicFrameLocks noGrp="1"/>
              </p:cNvGraphicFramePr>
              <p:nvPr/>
            </p:nvGraphicFramePr>
            <p:xfrm>
              <a:off x="66039" y="4085343"/>
              <a:ext cx="12059921" cy="2205318"/>
            </p:xfrm>
            <a:graphic>
              <a:graphicData uri="http://schemas.openxmlformats.org/drawingml/2006/table">
                <a:tbl>
                  <a:tblPr firstRow="1" bandRow="1">
                    <a:tableStyleId>{5C22544A-7EE6-4342-B048-85BDC9FD1C3A}</a:tableStyleId>
                  </a:tblPr>
                  <a:tblGrid>
                    <a:gridCol w="1150985">
                      <a:extLst>
                        <a:ext uri="{9D8B030D-6E8A-4147-A177-3AD203B41FA5}">
                          <a16:colId xmlns:a16="http://schemas.microsoft.com/office/drawing/2014/main" val="3231214172"/>
                        </a:ext>
                      </a:extLst>
                    </a:gridCol>
                    <a:gridCol w="931815">
                      <a:extLst>
                        <a:ext uri="{9D8B030D-6E8A-4147-A177-3AD203B41FA5}">
                          <a16:colId xmlns:a16="http://schemas.microsoft.com/office/drawing/2014/main" val="2047332818"/>
                        </a:ext>
                      </a:extLst>
                    </a:gridCol>
                    <a:gridCol w="1239520">
                      <a:extLst>
                        <a:ext uri="{9D8B030D-6E8A-4147-A177-3AD203B41FA5}">
                          <a16:colId xmlns:a16="http://schemas.microsoft.com/office/drawing/2014/main" val="2573345338"/>
                        </a:ext>
                      </a:extLst>
                    </a:gridCol>
                    <a:gridCol w="843280">
                      <a:extLst>
                        <a:ext uri="{9D8B030D-6E8A-4147-A177-3AD203B41FA5}">
                          <a16:colId xmlns:a16="http://schemas.microsoft.com/office/drawing/2014/main" val="595967599"/>
                        </a:ext>
                      </a:extLst>
                    </a:gridCol>
                    <a:gridCol w="1554480">
                      <a:extLst>
                        <a:ext uri="{9D8B030D-6E8A-4147-A177-3AD203B41FA5}">
                          <a16:colId xmlns:a16="http://schemas.microsoft.com/office/drawing/2014/main" val="3727981404"/>
                        </a:ext>
                      </a:extLst>
                    </a:gridCol>
                    <a:gridCol w="1076960">
                      <a:extLst>
                        <a:ext uri="{9D8B030D-6E8A-4147-A177-3AD203B41FA5}">
                          <a16:colId xmlns:a16="http://schemas.microsoft.com/office/drawing/2014/main" val="941277809"/>
                        </a:ext>
                      </a:extLst>
                    </a:gridCol>
                    <a:gridCol w="1493520">
                      <a:extLst>
                        <a:ext uri="{9D8B030D-6E8A-4147-A177-3AD203B41FA5}">
                          <a16:colId xmlns:a16="http://schemas.microsoft.com/office/drawing/2014/main" val="3859358093"/>
                        </a:ext>
                      </a:extLst>
                    </a:gridCol>
                    <a:gridCol w="1635760">
                      <a:extLst>
                        <a:ext uri="{9D8B030D-6E8A-4147-A177-3AD203B41FA5}">
                          <a16:colId xmlns:a16="http://schemas.microsoft.com/office/drawing/2014/main" val="1520944343"/>
                        </a:ext>
                      </a:extLst>
                    </a:gridCol>
                    <a:gridCol w="2133601">
                      <a:extLst>
                        <a:ext uri="{9D8B030D-6E8A-4147-A177-3AD203B41FA5}">
                          <a16:colId xmlns:a16="http://schemas.microsoft.com/office/drawing/2014/main" val="1821373317"/>
                        </a:ext>
                      </a:extLst>
                    </a:gridCol>
                  </a:tblGrid>
                  <a:tr h="873216">
                    <a:tc>
                      <a:txBody>
                        <a:bodyPr/>
                        <a:lstStyle/>
                        <a:p>
                          <a:endParaRPr kumimoji="1" lang="ja-JP" altLang="en-US">
                            <a:latin typeface="Times New Roman" panose="02020603050405020304" pitchFamily="18" charset="0"/>
                            <a:cs typeface="Times New Roman" panose="02020603050405020304" pitchFamily="18" charset="0"/>
                          </a:endParaRPr>
                        </a:p>
                      </a:txBody>
                      <a:tcPr/>
                    </a:tc>
                    <a:tc>
                      <a:txBody>
                        <a:bodyPr/>
                        <a:lstStyle/>
                        <a:p>
                          <a:pPr algn="ctr"/>
                          <a:r>
                            <a:rPr kumimoji="1" lang="en-US" altLang="ja-JP" dirty="0">
                              <a:latin typeface="Times New Roman" panose="02020603050405020304" pitchFamily="18" charset="0"/>
                              <a:cs typeface="Times New Roman" panose="02020603050405020304" pitchFamily="18" charset="0"/>
                            </a:rPr>
                            <a:t>RF Power</a:t>
                          </a:r>
                        </a:p>
                        <a:p>
                          <a:pPr algn="ctr"/>
                          <a:r>
                            <a:rPr kumimoji="1" lang="en-US" altLang="ja-JP" dirty="0">
                              <a:latin typeface="Times New Roman" panose="02020603050405020304" pitchFamily="18" charset="0"/>
                              <a:cs typeface="Times New Roman" panose="02020603050405020304" pitchFamily="18" charset="0"/>
                            </a:rPr>
                            <a:t>[dBm]</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RF Frequency</a:t>
                          </a:r>
                        </a:p>
                        <a:p>
                          <a:pPr algn="ctr"/>
                          <a:r>
                            <a:rPr kumimoji="1" lang="en-US" altLang="ja-JP" dirty="0">
                              <a:latin typeface="Times New Roman" panose="02020603050405020304" pitchFamily="18" charset="0"/>
                              <a:cs typeface="Times New Roman" panose="02020603050405020304" pitchFamily="18" charset="0"/>
                            </a:rPr>
                            <a:t>[GHz]</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Gas valve</a:t>
                          </a:r>
                        </a:p>
                        <a:p>
                          <a:pPr algn="ctr"/>
                          <a:r>
                            <a:rPr kumimoji="1" lang="en-US" altLang="ja-JP" dirty="0">
                              <a:latin typeface="Times New Roman" panose="02020603050405020304" pitchFamily="18" charset="0"/>
                              <a:cs typeface="Times New Roman" panose="02020603050405020304" pitchFamily="18" charset="0"/>
                            </a:rPr>
                            <a:t>[steps]</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Intermediate electrode</a:t>
                          </a:r>
                        </a:p>
                        <a:p>
                          <a:pPr algn="ctr"/>
                          <a:r>
                            <a:rPr kumimoji="1" lang="en-US" altLang="ja-JP" dirty="0">
                              <a:latin typeface="Times New Roman" panose="02020603050405020304" pitchFamily="18" charset="0"/>
                              <a:cs typeface="Times New Roman" panose="02020603050405020304" pitchFamily="18" charset="0"/>
                            </a:rPr>
                            <a:t>[kV]</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Beam intensity</a:t>
                          </a:r>
                        </a:p>
                        <a:p>
                          <a:pPr algn="ctr"/>
                          <a:r>
                            <a:rPr kumimoji="1" lang="en-US" altLang="ja-JP" dirty="0">
                              <a:latin typeface="Times New Roman" panose="02020603050405020304" pitchFamily="18" charset="0"/>
                              <a:cs typeface="Times New Roman" panose="02020603050405020304" pitchFamily="18" charset="0"/>
                            </a:rPr>
                            <a:t>[mA]</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x-x’ plane emittance</a:t>
                          </a:r>
                        </a:p>
                        <a:p>
                          <a:pPr algn="ctr"/>
                          <a:r>
                            <a:rPr kumimoji="1" lang="en-US" altLang="ja-JP" dirty="0">
                              <a:latin typeface="Times New Roman" panose="02020603050405020304" pitchFamily="18" charset="0"/>
                              <a:cs typeface="Times New Roman" panose="02020603050405020304" pitchFamily="18" charset="0"/>
                            </a:rPr>
                            <a:t>[</a:t>
                          </a:r>
                          <a14:m>
                            <m:oMath xmlns:m="http://schemas.openxmlformats.org/officeDocument/2006/math">
                              <m:r>
                                <a:rPr kumimoji="1" lang="ja-JP" altLang="en-US" sz="1600" i="1" smtClean="0">
                                  <a:latin typeface="Cambria Math" panose="02040503050406030204" pitchFamily="18" charset="0"/>
                                  <a:cs typeface="Times New Roman" panose="02020603050405020304" pitchFamily="18" charset="0"/>
                                </a:rPr>
                                <m:t>𝝅</m:t>
                              </m:r>
                              <m:r>
                                <a:rPr kumimoji="1" lang="en-US" altLang="ja-JP" sz="1600" b="1" i="0" smtClean="0">
                                  <a:latin typeface="Cambria Math" panose="02040503050406030204" pitchFamily="18" charset="0"/>
                                  <a:cs typeface="Times New Roman" panose="02020603050405020304" pitchFamily="18" charset="0"/>
                                </a:rPr>
                                <m:t> </m:t>
                              </m:r>
                              <m:r>
                                <a:rPr kumimoji="1" lang="en-US" altLang="ja-JP" sz="1600" b="1" i="0" smtClean="0">
                                  <a:latin typeface="Cambria Math" panose="02040503050406030204" pitchFamily="18" charset="0"/>
                                  <a:cs typeface="Times New Roman" panose="02020603050405020304" pitchFamily="18" charset="0"/>
                                </a:rPr>
                                <m:t>𝐦𝐦</m:t>
                              </m:r>
                              <m:r>
                                <a:rPr kumimoji="1" lang="en-US" altLang="ja-JP" sz="1600" b="1" i="0" smtClean="0">
                                  <a:latin typeface="Cambria Math" panose="02040503050406030204" pitchFamily="18" charset="0"/>
                                  <a:cs typeface="Times New Roman" panose="02020603050405020304" pitchFamily="18" charset="0"/>
                                </a:rPr>
                                <m:t> </m:t>
                              </m:r>
                              <m:r>
                                <a:rPr kumimoji="1" lang="en-US" altLang="ja-JP" sz="1600" b="1" i="0" smtClean="0">
                                  <a:latin typeface="Cambria Math" panose="02040503050406030204" pitchFamily="18" charset="0"/>
                                  <a:cs typeface="Times New Roman" panose="02020603050405020304" pitchFamily="18" charset="0"/>
                                </a:rPr>
                                <m:t>𝐦𝐫𝐚𝐝</m:t>
                              </m:r>
                            </m:oMath>
                          </a14:m>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imes New Roman" panose="02020603050405020304" pitchFamily="18" charset="0"/>
                              <a:cs typeface="Times New Roman" panose="02020603050405020304" pitchFamily="18" charset="0"/>
                            </a:rPr>
                            <a:t>y-y’ plane emittance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imes New Roman" panose="02020603050405020304" pitchFamily="18" charset="0"/>
                              <a:cs typeface="Times New Roman" panose="02020603050405020304" pitchFamily="18" charset="0"/>
                            </a:rPr>
                            <a:t>[</a:t>
                          </a:r>
                          <a14:m>
                            <m:oMath xmlns:m="http://schemas.openxmlformats.org/officeDocument/2006/math">
                              <m:r>
                                <a:rPr kumimoji="1" lang="ja-JP" altLang="en-US" sz="1800" i="1" smtClean="0">
                                  <a:latin typeface="Cambria Math" panose="02040503050406030204" pitchFamily="18" charset="0"/>
                                  <a:cs typeface="Times New Roman" panose="02020603050405020304" pitchFamily="18" charset="0"/>
                                </a:rPr>
                                <m:t>𝝅</m:t>
                              </m:r>
                              <m:r>
                                <a:rPr kumimoji="1" lang="en-US" altLang="ja-JP" sz="1800" b="1" i="0" smtClean="0">
                                  <a:latin typeface="Cambria Math" panose="02040503050406030204" pitchFamily="18" charset="0"/>
                                  <a:cs typeface="Times New Roman" panose="02020603050405020304" pitchFamily="18" charset="0"/>
                                </a:rPr>
                                <m:t> </m:t>
                              </m:r>
                              <m:r>
                                <a:rPr kumimoji="1" lang="en-US" altLang="ja-JP" sz="1800" b="1" i="0" smtClean="0">
                                  <a:latin typeface="Cambria Math" panose="02040503050406030204" pitchFamily="18" charset="0"/>
                                  <a:cs typeface="Times New Roman" panose="02020603050405020304" pitchFamily="18" charset="0"/>
                                </a:rPr>
                                <m:t>𝐦𝐦</m:t>
                              </m:r>
                              <m:r>
                                <a:rPr kumimoji="1" lang="en-US" altLang="ja-JP" sz="1800" b="1" i="0" smtClean="0">
                                  <a:latin typeface="Cambria Math" panose="02040503050406030204" pitchFamily="18" charset="0"/>
                                  <a:cs typeface="Times New Roman" panose="02020603050405020304" pitchFamily="18" charset="0"/>
                                </a:rPr>
                                <m:t> </m:t>
                              </m:r>
                              <m:r>
                                <a:rPr kumimoji="1" lang="en-US" altLang="ja-JP" sz="1800" b="1" i="0" smtClean="0">
                                  <a:latin typeface="Cambria Math" panose="02040503050406030204" pitchFamily="18" charset="0"/>
                                  <a:cs typeface="Times New Roman" panose="02020603050405020304" pitchFamily="18" charset="0"/>
                                </a:rPr>
                                <m:t>𝐦𝐫𝐚𝐝</m:t>
                              </m:r>
                            </m:oMath>
                          </a14:m>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Beam Brightness</a:t>
                          </a:r>
                        </a:p>
                        <a:p>
                          <a:pPr algn="ctr"/>
                          <a:r>
                            <a:rPr kumimoji="1" lang="en-US" altLang="ja-JP" dirty="0">
                              <a:latin typeface="Times New Roman" panose="02020603050405020304" pitchFamily="18" charset="0"/>
                              <a:cs typeface="Times New Roman" panose="02020603050405020304" pitchFamily="18" charset="0"/>
                            </a:rPr>
                            <a:t>[mA/</a:t>
                          </a:r>
                          <a14:m>
                            <m:oMath xmlns:m="http://schemas.openxmlformats.org/officeDocument/2006/math">
                              <m:sSup>
                                <m:sSupPr>
                                  <m:ctrlPr>
                                    <a:rPr kumimoji="1" lang="en-US" altLang="ja-JP" b="1" i="1" smtClean="0">
                                      <a:latin typeface="Cambria Math" panose="02040503050406030204" pitchFamily="18" charset="0"/>
                                      <a:cs typeface="Times New Roman" panose="02020603050405020304" pitchFamily="18" charset="0"/>
                                    </a:rPr>
                                  </m:ctrlPr>
                                </m:sSupPr>
                                <m:e>
                                  <m:d>
                                    <m:dPr>
                                      <m:ctrlPr>
                                        <a:rPr kumimoji="1" lang="en-US" altLang="ja-JP" b="1" i="1" smtClean="0">
                                          <a:latin typeface="Cambria Math" panose="02040503050406030204" pitchFamily="18" charset="0"/>
                                          <a:cs typeface="Times New Roman" panose="02020603050405020304" pitchFamily="18" charset="0"/>
                                        </a:rPr>
                                      </m:ctrlPr>
                                    </m:dPr>
                                    <m:e>
                                      <m:r>
                                        <a:rPr kumimoji="1" lang="en-US" altLang="ja-JP" b="1" i="0" smtClean="0">
                                          <a:latin typeface="Cambria Math" panose="02040503050406030204" pitchFamily="18" charset="0"/>
                                          <a:cs typeface="Times New Roman" panose="02020603050405020304" pitchFamily="18" charset="0"/>
                                        </a:rPr>
                                        <m:t>𝐦𝐦</m:t>
                                      </m:r>
                                      <m:r>
                                        <a:rPr kumimoji="1" lang="en-US" altLang="ja-JP" b="1" i="0" smtClean="0">
                                          <a:latin typeface="Cambria Math" panose="02040503050406030204" pitchFamily="18" charset="0"/>
                                          <a:cs typeface="Times New Roman" panose="02020603050405020304" pitchFamily="18" charset="0"/>
                                        </a:rPr>
                                        <m:t> </m:t>
                                      </m:r>
                                      <m:r>
                                        <a:rPr kumimoji="1" lang="en-US" altLang="ja-JP" b="1" i="0" smtClean="0">
                                          <a:latin typeface="Cambria Math" panose="02040503050406030204" pitchFamily="18" charset="0"/>
                                          <a:cs typeface="Times New Roman" panose="02020603050405020304" pitchFamily="18" charset="0"/>
                                        </a:rPr>
                                        <m:t>𝐦𝐫𝐚𝐝</m:t>
                                      </m:r>
                                    </m:e>
                                  </m:d>
                                </m:e>
                                <m:sup>
                                  <m:r>
                                    <a:rPr kumimoji="1" lang="en-US" altLang="ja-JP" b="1" i="0" smtClean="0">
                                      <a:latin typeface="Cambria Math" panose="02040503050406030204" pitchFamily="18" charset="0"/>
                                      <a:cs typeface="Times New Roman" panose="02020603050405020304" pitchFamily="18" charset="0"/>
                                    </a:rPr>
                                    <m:t>𝟐</m:t>
                                  </m:r>
                                </m:sup>
                              </m:sSup>
                            </m:oMath>
                          </a14:m>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16759782"/>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Test1</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-13.4</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10.03</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11000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12.67</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0.400</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188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229</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cs typeface="Times New Roman" panose="02020603050405020304" pitchFamily="18" charset="0"/>
                                  </a:rPr>
                                  <m:t>9.32</m:t>
                                </m:r>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10</m:t>
                                    </m:r>
                                  </m:e>
                                  <m:sup>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−6</m:t>
                                    </m:r>
                                  </m:sup>
                                </m:sSup>
                              </m:oMath>
                            </m:oMathPara>
                          </a14:m>
                          <a:endParaRPr kumimoji="1" lang="ja-JP"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9919763"/>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Test2</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-14.2</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9.95</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11000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13.68</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0.459</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179</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226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cs typeface="Times New Roman" panose="02020603050405020304" pitchFamily="18" charset="0"/>
                                  </a:rPr>
                                  <m:t>1.13</m:t>
                                </m:r>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10</m:t>
                                    </m:r>
                                  </m:e>
                                  <m:sup>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−5</m:t>
                                    </m:r>
                                  </m:sup>
                                </m:sSup>
                              </m:oMath>
                            </m:oMathPara>
                          </a14:m>
                          <a:endParaRPr kumimoji="1" lang="ja-JP"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86582419"/>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Test3</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9.98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11700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13.27</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0.521</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206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236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cs typeface="Times New Roman" panose="02020603050405020304" pitchFamily="18" charset="0"/>
                                  </a:rPr>
                                  <m:t>1.07</m:t>
                                </m:r>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10</m:t>
                                    </m:r>
                                  </m:e>
                                  <m:sup>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−5</m:t>
                                    </m:r>
                                  </m:sup>
                                </m:sSup>
                              </m:oMath>
                            </m:oMathPara>
                          </a14:m>
                          <a:endParaRPr kumimoji="1" lang="ja-JP"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67057030"/>
                      </a:ext>
                    </a:extLst>
                  </a:tr>
                </a:tbl>
              </a:graphicData>
            </a:graphic>
          </p:graphicFrame>
        </mc:Choice>
        <mc:Fallback xmlns="">
          <p:graphicFrame>
            <p:nvGraphicFramePr>
              <p:cNvPr id="13" name="表 4">
                <a:extLst>
                  <a:ext uri="{FF2B5EF4-FFF2-40B4-BE49-F238E27FC236}">
                    <a16:creationId xmlns:a16="http://schemas.microsoft.com/office/drawing/2014/main" id="{5ACCC005-025D-C623-9D21-69C5FB4D113A}"/>
                  </a:ext>
                </a:extLst>
              </p:cNvPr>
              <p:cNvGraphicFramePr>
                <a:graphicFrameLocks noGrp="1"/>
              </p:cNvGraphicFramePr>
              <p:nvPr>
                <p:extLst>
                  <p:ext uri="{D42A27DB-BD31-4B8C-83A1-F6EECF244321}">
                    <p14:modId xmlns:p14="http://schemas.microsoft.com/office/powerpoint/2010/main" val="2827373725"/>
                  </p:ext>
                </p:extLst>
              </p:nvPr>
            </p:nvGraphicFramePr>
            <p:xfrm>
              <a:off x="66039" y="4085343"/>
              <a:ext cx="12059921" cy="2205318"/>
            </p:xfrm>
            <a:graphic>
              <a:graphicData uri="http://schemas.openxmlformats.org/drawingml/2006/table">
                <a:tbl>
                  <a:tblPr firstRow="1" bandRow="1">
                    <a:tableStyleId>{5C22544A-7EE6-4342-B048-85BDC9FD1C3A}</a:tableStyleId>
                  </a:tblPr>
                  <a:tblGrid>
                    <a:gridCol w="1150985">
                      <a:extLst>
                        <a:ext uri="{9D8B030D-6E8A-4147-A177-3AD203B41FA5}">
                          <a16:colId xmlns:a16="http://schemas.microsoft.com/office/drawing/2014/main" val="3231214172"/>
                        </a:ext>
                      </a:extLst>
                    </a:gridCol>
                    <a:gridCol w="931815">
                      <a:extLst>
                        <a:ext uri="{9D8B030D-6E8A-4147-A177-3AD203B41FA5}">
                          <a16:colId xmlns:a16="http://schemas.microsoft.com/office/drawing/2014/main" val="2047332818"/>
                        </a:ext>
                      </a:extLst>
                    </a:gridCol>
                    <a:gridCol w="1239520">
                      <a:extLst>
                        <a:ext uri="{9D8B030D-6E8A-4147-A177-3AD203B41FA5}">
                          <a16:colId xmlns:a16="http://schemas.microsoft.com/office/drawing/2014/main" val="2573345338"/>
                        </a:ext>
                      </a:extLst>
                    </a:gridCol>
                    <a:gridCol w="843280">
                      <a:extLst>
                        <a:ext uri="{9D8B030D-6E8A-4147-A177-3AD203B41FA5}">
                          <a16:colId xmlns:a16="http://schemas.microsoft.com/office/drawing/2014/main" val="595967599"/>
                        </a:ext>
                      </a:extLst>
                    </a:gridCol>
                    <a:gridCol w="1554480">
                      <a:extLst>
                        <a:ext uri="{9D8B030D-6E8A-4147-A177-3AD203B41FA5}">
                          <a16:colId xmlns:a16="http://schemas.microsoft.com/office/drawing/2014/main" val="3727981404"/>
                        </a:ext>
                      </a:extLst>
                    </a:gridCol>
                    <a:gridCol w="1076960">
                      <a:extLst>
                        <a:ext uri="{9D8B030D-6E8A-4147-A177-3AD203B41FA5}">
                          <a16:colId xmlns:a16="http://schemas.microsoft.com/office/drawing/2014/main" val="941277809"/>
                        </a:ext>
                      </a:extLst>
                    </a:gridCol>
                    <a:gridCol w="1493520">
                      <a:extLst>
                        <a:ext uri="{9D8B030D-6E8A-4147-A177-3AD203B41FA5}">
                          <a16:colId xmlns:a16="http://schemas.microsoft.com/office/drawing/2014/main" val="3859358093"/>
                        </a:ext>
                      </a:extLst>
                    </a:gridCol>
                    <a:gridCol w="1635760">
                      <a:extLst>
                        <a:ext uri="{9D8B030D-6E8A-4147-A177-3AD203B41FA5}">
                          <a16:colId xmlns:a16="http://schemas.microsoft.com/office/drawing/2014/main" val="1520944343"/>
                        </a:ext>
                      </a:extLst>
                    </a:gridCol>
                    <a:gridCol w="2133601">
                      <a:extLst>
                        <a:ext uri="{9D8B030D-6E8A-4147-A177-3AD203B41FA5}">
                          <a16:colId xmlns:a16="http://schemas.microsoft.com/office/drawing/2014/main" val="1821373317"/>
                        </a:ext>
                      </a:extLst>
                    </a:gridCol>
                  </a:tblGrid>
                  <a:tr h="914400">
                    <a:tc>
                      <a:txBody>
                        <a:bodyPr/>
                        <a:lstStyle/>
                        <a:p>
                          <a:endParaRPr kumimoji="1" lang="ja-JP" altLang="en-US">
                            <a:latin typeface="Times New Roman" panose="02020603050405020304" pitchFamily="18" charset="0"/>
                            <a:cs typeface="Times New Roman" panose="02020603050405020304" pitchFamily="18" charset="0"/>
                          </a:endParaRPr>
                        </a:p>
                      </a:txBody>
                      <a:tcPr/>
                    </a:tc>
                    <a:tc>
                      <a:txBody>
                        <a:bodyPr/>
                        <a:lstStyle/>
                        <a:p>
                          <a:pPr algn="ctr"/>
                          <a:r>
                            <a:rPr kumimoji="1" lang="en-US" altLang="ja-JP" dirty="0">
                              <a:latin typeface="Times New Roman" panose="02020603050405020304" pitchFamily="18" charset="0"/>
                              <a:cs typeface="Times New Roman" panose="02020603050405020304" pitchFamily="18" charset="0"/>
                            </a:rPr>
                            <a:t>RF Power</a:t>
                          </a:r>
                        </a:p>
                        <a:p>
                          <a:pPr algn="ctr"/>
                          <a:r>
                            <a:rPr kumimoji="1" lang="en-US" altLang="ja-JP" dirty="0">
                              <a:latin typeface="Times New Roman" panose="02020603050405020304" pitchFamily="18" charset="0"/>
                              <a:cs typeface="Times New Roman" panose="02020603050405020304" pitchFamily="18" charset="0"/>
                            </a:rPr>
                            <a:t>[dBm]</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RF Frequency</a:t>
                          </a:r>
                        </a:p>
                        <a:p>
                          <a:pPr algn="ctr"/>
                          <a:r>
                            <a:rPr kumimoji="1" lang="en-US" altLang="ja-JP" dirty="0">
                              <a:latin typeface="Times New Roman" panose="02020603050405020304" pitchFamily="18" charset="0"/>
                              <a:cs typeface="Times New Roman" panose="02020603050405020304" pitchFamily="18" charset="0"/>
                            </a:rPr>
                            <a:t>[GHz]</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Gas valve</a:t>
                          </a:r>
                        </a:p>
                        <a:p>
                          <a:pPr algn="ctr"/>
                          <a:r>
                            <a:rPr kumimoji="1" lang="en-US" altLang="ja-JP" dirty="0">
                              <a:latin typeface="Times New Roman" panose="02020603050405020304" pitchFamily="18" charset="0"/>
                              <a:cs typeface="Times New Roman" panose="02020603050405020304" pitchFamily="18" charset="0"/>
                            </a:rPr>
                            <a:t>[steps]</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Intermediate electrode</a:t>
                          </a:r>
                        </a:p>
                        <a:p>
                          <a:pPr algn="ctr"/>
                          <a:r>
                            <a:rPr kumimoji="1" lang="en-US" altLang="ja-JP" dirty="0">
                              <a:latin typeface="Times New Roman" panose="02020603050405020304" pitchFamily="18" charset="0"/>
                              <a:cs typeface="Times New Roman" panose="02020603050405020304" pitchFamily="18" charset="0"/>
                            </a:rPr>
                            <a:t>[kV]</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Beam intensity</a:t>
                          </a:r>
                        </a:p>
                        <a:p>
                          <a:pPr algn="ctr"/>
                          <a:r>
                            <a:rPr kumimoji="1" lang="en-US" altLang="ja-JP" dirty="0">
                              <a:latin typeface="Times New Roman" panose="02020603050405020304" pitchFamily="18" charset="0"/>
                              <a:cs typeface="Times New Roman" panose="02020603050405020304" pitchFamily="18" charset="0"/>
                            </a:rPr>
                            <a:t>[mA]</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endParaRPr lang="ja-JP"/>
                        </a:p>
                      </a:txBody>
                      <a:tcPr anchor="ctr">
                        <a:blipFill>
                          <a:blip r:embed="rId2"/>
                          <a:stretch>
                            <a:fillRect l="-455918" t="-3333" r="-254286" b="-148667"/>
                          </a:stretch>
                        </a:blipFill>
                      </a:tcPr>
                    </a:tc>
                    <a:tc>
                      <a:txBody>
                        <a:bodyPr/>
                        <a:lstStyle/>
                        <a:p>
                          <a:endParaRPr lang="ja-JP"/>
                        </a:p>
                      </a:txBody>
                      <a:tcPr anchor="ctr">
                        <a:blipFill>
                          <a:blip r:embed="rId2"/>
                          <a:stretch>
                            <a:fillRect l="-506320" t="-3333" r="-131599" b="-148667"/>
                          </a:stretch>
                        </a:blipFill>
                      </a:tcPr>
                    </a:tc>
                    <a:tc>
                      <a:txBody>
                        <a:bodyPr/>
                        <a:lstStyle/>
                        <a:p>
                          <a:endParaRPr lang="ja-JP"/>
                        </a:p>
                      </a:txBody>
                      <a:tcPr anchor="ctr">
                        <a:blipFill>
                          <a:blip r:embed="rId2"/>
                          <a:stretch>
                            <a:fillRect l="-466000" t="-3333" r="-1143" b="-148667"/>
                          </a:stretch>
                        </a:blipFill>
                      </a:tcPr>
                    </a:tc>
                    <a:extLst>
                      <a:ext uri="{0D108BD9-81ED-4DB2-BD59-A6C34878D82A}">
                        <a16:rowId xmlns:a16="http://schemas.microsoft.com/office/drawing/2014/main" val="2916759782"/>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Test1</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-13.4</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10.03</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11000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12.67</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0.400</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188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229</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2"/>
                          <a:stretch>
                            <a:fillRect l="-466000" t="-218310" r="-1143" b="-214085"/>
                          </a:stretch>
                        </a:blipFill>
                      </a:tcPr>
                    </a:tc>
                    <a:extLst>
                      <a:ext uri="{0D108BD9-81ED-4DB2-BD59-A6C34878D82A}">
                        <a16:rowId xmlns:a16="http://schemas.microsoft.com/office/drawing/2014/main" val="789919763"/>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Test2</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-14.2</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9.95</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11000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13.68</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0.459</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179</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226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2"/>
                          <a:stretch>
                            <a:fillRect l="-466000" t="-322857" r="-1143" b="-117143"/>
                          </a:stretch>
                        </a:blipFill>
                      </a:tcPr>
                    </a:tc>
                    <a:extLst>
                      <a:ext uri="{0D108BD9-81ED-4DB2-BD59-A6C34878D82A}">
                        <a16:rowId xmlns:a16="http://schemas.microsoft.com/office/drawing/2014/main" val="3786582419"/>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Test3</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9.98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11700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13.27</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0.521</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206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236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2"/>
                          <a:stretch>
                            <a:fillRect l="-466000" t="-416901" r="-1143" b="-15493"/>
                          </a:stretch>
                        </a:blipFill>
                      </a:tcPr>
                    </a:tc>
                    <a:extLst>
                      <a:ext uri="{0D108BD9-81ED-4DB2-BD59-A6C34878D82A}">
                        <a16:rowId xmlns:a16="http://schemas.microsoft.com/office/drawing/2014/main" val="3967057030"/>
                      </a:ext>
                    </a:extLst>
                  </a:tr>
                </a:tbl>
              </a:graphicData>
            </a:graphic>
          </p:graphicFrame>
        </mc:Fallback>
      </mc:AlternateContent>
      <p:pic>
        <p:nvPicPr>
          <p:cNvPr id="15" name="図 14" descr="グラフ, 箱ひげ図&#10;&#10;自動的に生成された説明">
            <a:extLst>
              <a:ext uri="{FF2B5EF4-FFF2-40B4-BE49-F238E27FC236}">
                <a16:creationId xmlns:a16="http://schemas.microsoft.com/office/drawing/2014/main" id="{5A33B7F2-5086-D0BD-9694-BAB452F976EA}"/>
              </a:ext>
            </a:extLst>
          </p:cNvPr>
          <p:cNvPicPr>
            <a:picLocks noChangeAspect="1"/>
          </p:cNvPicPr>
          <p:nvPr/>
        </p:nvPicPr>
        <p:blipFill rotWithShape="1">
          <a:blip r:embed="rId3">
            <a:extLst>
              <a:ext uri="{28A0092B-C50C-407E-A947-70E740481C1C}">
                <a14:useLocalDpi xmlns:a14="http://schemas.microsoft.com/office/drawing/2010/main" val="0"/>
              </a:ext>
            </a:extLst>
          </a:blip>
          <a:srcRect l="6651" t="6765" r="8276" b="10125"/>
          <a:stretch/>
        </p:blipFill>
        <p:spPr>
          <a:xfrm>
            <a:off x="317633" y="666877"/>
            <a:ext cx="3647974" cy="3379966"/>
          </a:xfrm>
          <a:prstGeom prst="rect">
            <a:avLst/>
          </a:prstGeom>
        </p:spPr>
      </p:pic>
      <p:pic>
        <p:nvPicPr>
          <p:cNvPr id="17" name="図 16" descr="グラフ&#10;&#10;自動的に生成された説明">
            <a:extLst>
              <a:ext uri="{FF2B5EF4-FFF2-40B4-BE49-F238E27FC236}">
                <a16:creationId xmlns:a16="http://schemas.microsoft.com/office/drawing/2014/main" id="{31794DCC-A585-4F5E-270A-35A54F496243}"/>
              </a:ext>
            </a:extLst>
          </p:cNvPr>
          <p:cNvPicPr>
            <a:picLocks noChangeAspect="1"/>
          </p:cNvPicPr>
          <p:nvPr/>
        </p:nvPicPr>
        <p:blipFill rotWithShape="1">
          <a:blip r:embed="rId4">
            <a:extLst>
              <a:ext uri="{28A0092B-C50C-407E-A947-70E740481C1C}">
                <a14:useLocalDpi xmlns:a14="http://schemas.microsoft.com/office/drawing/2010/main" val="0"/>
              </a:ext>
            </a:extLst>
          </a:blip>
          <a:srcRect l="6871" t="8181" r="8259" b="9549"/>
          <a:stretch/>
        </p:blipFill>
        <p:spPr>
          <a:xfrm>
            <a:off x="4356619" y="785611"/>
            <a:ext cx="3478761" cy="3303169"/>
          </a:xfrm>
          <a:prstGeom prst="rect">
            <a:avLst/>
          </a:prstGeom>
        </p:spPr>
      </p:pic>
      <p:pic>
        <p:nvPicPr>
          <p:cNvPr id="19" name="図 18" descr="グラフ&#10;&#10;自動的に生成された説明">
            <a:extLst>
              <a:ext uri="{FF2B5EF4-FFF2-40B4-BE49-F238E27FC236}">
                <a16:creationId xmlns:a16="http://schemas.microsoft.com/office/drawing/2014/main" id="{D62D9CE4-FB1A-D7C0-F4DD-B118DAC7BA4E}"/>
              </a:ext>
            </a:extLst>
          </p:cNvPr>
          <p:cNvPicPr>
            <a:picLocks noChangeAspect="1"/>
          </p:cNvPicPr>
          <p:nvPr/>
        </p:nvPicPr>
        <p:blipFill rotWithShape="1">
          <a:blip r:embed="rId5">
            <a:extLst>
              <a:ext uri="{28A0092B-C50C-407E-A947-70E740481C1C}">
                <a14:useLocalDpi xmlns:a14="http://schemas.microsoft.com/office/drawing/2010/main" val="0"/>
              </a:ext>
            </a:extLst>
          </a:blip>
          <a:srcRect l="7460" t="5480" r="9080" b="9847"/>
          <a:stretch/>
        </p:blipFill>
        <p:spPr>
          <a:xfrm>
            <a:off x="8241289" y="785611"/>
            <a:ext cx="3478761" cy="3217324"/>
          </a:xfrm>
          <a:prstGeom prst="rect">
            <a:avLst/>
          </a:prstGeom>
        </p:spPr>
      </p:pic>
      <p:sp>
        <p:nvSpPr>
          <p:cNvPr id="21" name="テキスト ボックス 20">
            <a:extLst>
              <a:ext uri="{FF2B5EF4-FFF2-40B4-BE49-F238E27FC236}">
                <a16:creationId xmlns:a16="http://schemas.microsoft.com/office/drawing/2014/main" id="{A5091C34-07D0-BDE7-2DB9-726A8A346037}"/>
              </a:ext>
            </a:extLst>
          </p:cNvPr>
          <p:cNvSpPr txBox="1"/>
          <p:nvPr/>
        </p:nvSpPr>
        <p:spPr>
          <a:xfrm>
            <a:off x="76201" y="6290661"/>
            <a:ext cx="12039600" cy="523220"/>
          </a:xfrm>
          <a:prstGeom prst="rect">
            <a:avLst/>
          </a:prstGeom>
          <a:noFill/>
        </p:spPr>
        <p:txBody>
          <a:bodyPr wrap="square" rtlCol="0">
            <a:spAutoFit/>
          </a:bodyPr>
          <a:lstStyle/>
          <a:p>
            <a:pPr algn="ctr"/>
            <a:r>
              <a:rPr lang="en-US" altLang="ja-JP" sz="2800" dirty="0">
                <a:solidFill>
                  <a:srgbClr val="FF0000"/>
                </a:solidFill>
                <a:latin typeface="Times New Roman" panose="02020603050405020304" pitchFamily="18" charset="0"/>
                <a:cs typeface="Times New Roman" panose="02020603050405020304" pitchFamily="18" charset="0"/>
              </a:rPr>
              <a:t>Good tuning in a short time</a:t>
            </a:r>
          </a:p>
        </p:txBody>
      </p:sp>
      <p:sp>
        <p:nvSpPr>
          <p:cNvPr id="22" name="テキスト ボックス 21">
            <a:extLst>
              <a:ext uri="{FF2B5EF4-FFF2-40B4-BE49-F238E27FC236}">
                <a16:creationId xmlns:a16="http://schemas.microsoft.com/office/drawing/2014/main" id="{DAB3AC21-3DCF-A0FF-0379-718373C1A7E4}"/>
              </a:ext>
            </a:extLst>
          </p:cNvPr>
          <p:cNvSpPr txBox="1"/>
          <p:nvPr/>
        </p:nvSpPr>
        <p:spPr>
          <a:xfrm>
            <a:off x="1843408" y="535738"/>
            <a:ext cx="735842" cy="400110"/>
          </a:xfrm>
          <a:prstGeom prst="rect">
            <a:avLst/>
          </a:prstGeom>
          <a:no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Test1</a:t>
            </a:r>
            <a:endParaRPr kumimoji="1" lang="ja-JP" altLang="en-US" sz="2000" dirty="0">
              <a:latin typeface="Times New Roman" panose="02020603050405020304" pitchFamily="18" charset="0"/>
              <a:cs typeface="Times New Roman" panose="02020603050405020304" pitchFamily="18" charset="0"/>
            </a:endParaRPr>
          </a:p>
        </p:txBody>
      </p:sp>
      <p:sp>
        <p:nvSpPr>
          <p:cNvPr id="23" name="テキスト ボックス 22">
            <a:extLst>
              <a:ext uri="{FF2B5EF4-FFF2-40B4-BE49-F238E27FC236}">
                <a16:creationId xmlns:a16="http://schemas.microsoft.com/office/drawing/2014/main" id="{21B4767B-7D73-6F6D-F8D9-6C6B167746C9}"/>
              </a:ext>
            </a:extLst>
          </p:cNvPr>
          <p:cNvSpPr txBox="1"/>
          <p:nvPr/>
        </p:nvSpPr>
        <p:spPr>
          <a:xfrm>
            <a:off x="5869375" y="585556"/>
            <a:ext cx="735842" cy="400110"/>
          </a:xfrm>
          <a:prstGeom prst="rect">
            <a:avLst/>
          </a:prstGeom>
          <a:no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Test2</a:t>
            </a:r>
            <a:endParaRPr kumimoji="1" lang="ja-JP" altLang="en-US" sz="2000" dirty="0">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D5BEF977-AF44-6BE8-8B91-77DDEE99C153}"/>
              </a:ext>
            </a:extLst>
          </p:cNvPr>
          <p:cNvSpPr txBox="1"/>
          <p:nvPr/>
        </p:nvSpPr>
        <p:spPr>
          <a:xfrm>
            <a:off x="9980669" y="596189"/>
            <a:ext cx="735842" cy="400110"/>
          </a:xfrm>
          <a:prstGeom prst="rect">
            <a:avLst/>
          </a:prstGeom>
          <a:no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Test3</a:t>
            </a:r>
            <a:endParaRPr kumimoji="1" lang="ja-JP"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19824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16124</TotalTime>
  <Words>2439</Words>
  <Application>Microsoft Office PowerPoint</Application>
  <PresentationFormat>ワイド画面</PresentationFormat>
  <Paragraphs>438</Paragraphs>
  <Slides>38</Slides>
  <Notes>0</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38</vt:i4>
      </vt:variant>
    </vt:vector>
  </HeadingPairs>
  <TitlesOfParts>
    <vt:vector size="47" baseType="lpstr">
      <vt:lpstr>Helvetica Neue Medium</vt:lpstr>
      <vt:lpstr>Helvetica Neue Thin</vt:lpstr>
      <vt:lpstr>游ゴシック</vt:lpstr>
      <vt:lpstr>游ゴシック Light</vt:lpstr>
      <vt:lpstr>Arial</vt:lpstr>
      <vt:lpstr>Cambria Math</vt:lpstr>
      <vt:lpstr>Times New Roman</vt:lpstr>
      <vt:lpstr>Wingdings</vt:lpstr>
      <vt:lpstr>Office テーマ</vt:lpstr>
      <vt:lpstr>ベイズ最適化とは？ </vt:lpstr>
      <vt:lpstr>自己紹介</vt:lpstr>
      <vt:lpstr>本講演の目的</vt:lpstr>
      <vt:lpstr>研究背景</vt:lpstr>
      <vt:lpstr>PowerPoint プレゼンテーション</vt:lpstr>
      <vt:lpstr>PowerPoint プレゼンテーション</vt:lpstr>
      <vt:lpstr>PowerPoint プレゼンテーション</vt:lpstr>
      <vt:lpstr>10 GHz ECR Ion Source ‘NANOGAN’</vt:lpstr>
      <vt:lpstr>Result : Ion Source tuning</vt:lpstr>
      <vt:lpstr>Optimizing a little more like a human</vt:lpstr>
      <vt:lpstr>Exploiting patience of computer</vt:lpstr>
      <vt:lpstr>ベイズ最適化のイメージ</vt:lpstr>
      <vt:lpstr>ベイズ最適化のイメージ</vt:lpstr>
      <vt:lpstr>ベイズ最適化</vt:lpstr>
      <vt:lpstr>関数予測</vt:lpstr>
      <vt:lpstr>関数予測</vt:lpstr>
      <vt:lpstr>関数予測</vt:lpstr>
      <vt:lpstr>関数予測</vt:lpstr>
      <vt:lpstr>関数予測</vt:lpstr>
      <vt:lpstr>理論：ガウス過程回帰</vt:lpstr>
      <vt:lpstr>理論：回帰分析</vt:lpstr>
      <vt:lpstr>理論：回帰分析</vt:lpstr>
      <vt:lpstr>理論：ガウス過程回帰</vt:lpstr>
      <vt:lpstr>理論：カーネル法</vt:lpstr>
      <vt:lpstr>理論：ガウス過程回帰</vt:lpstr>
      <vt:lpstr>理論：ベイズ最適化</vt:lpstr>
      <vt:lpstr>理論：ベイズ最適化</vt:lpstr>
      <vt:lpstr>理論：ベイズ最適化</vt:lpstr>
      <vt:lpstr>理論：ベイズ最適化</vt:lpstr>
      <vt:lpstr>理論：ベイズ最適化</vt:lpstr>
      <vt:lpstr>Probability of Improvement (PI)</vt:lpstr>
      <vt:lpstr>Expected Improvement (EI)</vt:lpstr>
      <vt:lpstr>Lower Confidence Bound (LCB)</vt:lpstr>
      <vt:lpstr>Lower Confidence Bound (LCB)</vt:lpstr>
      <vt:lpstr>PowerPoint プレゼンテーション</vt:lpstr>
      <vt:lpstr>まとめ</vt:lpstr>
      <vt:lpstr>各種ファイル関連</vt:lpstr>
      <vt:lpstr>理論：ガウス過程回帰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ベイズ最適化とは？ </dc:title>
  <dc:creator>Yasuyuki Morita</dc:creator>
  <cp:lastModifiedBy>Yasuyuki Morita</cp:lastModifiedBy>
  <cp:revision>10</cp:revision>
  <dcterms:created xsi:type="dcterms:W3CDTF">2023-11-13T02:00:43Z</dcterms:created>
  <dcterms:modified xsi:type="dcterms:W3CDTF">2023-11-24T09:43:18Z</dcterms:modified>
</cp:coreProperties>
</file>